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34"/>
  </p:notesMasterIdLst>
  <p:sldIdLst>
    <p:sldId id="256" r:id="rId2"/>
    <p:sldId id="263" r:id="rId3"/>
    <p:sldId id="387" r:id="rId4"/>
    <p:sldId id="388" r:id="rId5"/>
    <p:sldId id="389" r:id="rId6"/>
    <p:sldId id="323" r:id="rId7"/>
    <p:sldId id="324" r:id="rId8"/>
    <p:sldId id="325" r:id="rId9"/>
    <p:sldId id="375" r:id="rId10"/>
    <p:sldId id="312" r:id="rId11"/>
    <p:sldId id="376" r:id="rId12"/>
    <p:sldId id="383" r:id="rId13"/>
    <p:sldId id="384" r:id="rId14"/>
    <p:sldId id="385" r:id="rId15"/>
    <p:sldId id="397" r:id="rId16"/>
    <p:sldId id="398" r:id="rId17"/>
    <p:sldId id="386" r:id="rId18"/>
    <p:sldId id="399" r:id="rId19"/>
    <p:sldId id="400" r:id="rId20"/>
    <p:sldId id="401" r:id="rId21"/>
    <p:sldId id="379" r:id="rId22"/>
    <p:sldId id="328" r:id="rId23"/>
    <p:sldId id="329" r:id="rId24"/>
    <p:sldId id="330" r:id="rId25"/>
    <p:sldId id="390" r:id="rId26"/>
    <p:sldId id="391" r:id="rId27"/>
    <p:sldId id="392" r:id="rId28"/>
    <p:sldId id="393" r:id="rId29"/>
    <p:sldId id="394" r:id="rId30"/>
    <p:sldId id="395" r:id="rId31"/>
    <p:sldId id="396" r:id="rId32"/>
    <p:sldId id="26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a:srgbClr val="2A3249"/>
    <a:srgbClr val="626262"/>
    <a:srgbClr val="717171"/>
    <a:srgbClr val="818181"/>
    <a:srgbClr val="828181"/>
    <a:srgbClr val="9F9F9F"/>
    <a:srgbClr val="909090"/>
    <a:srgbClr val="878787"/>
    <a:srgbClr val="02A9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5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67081-4E7D-47FB-9B9B-87BD79D0E949}" type="datetimeFigureOut">
              <a:rPr lang="en-GB" smtClean="0"/>
              <a:t>15/01/2022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A73BE-EAC8-4019-8073-CBDCDBCDD5A3}" type="slidenum">
              <a:rPr lang="en-GB" smtClean="0"/>
              <a:t>‹#›</a:t>
            </a:fld>
            <a:endParaRPr lang="en-GB"/>
          </a:p>
        </p:txBody>
      </p:sp>
    </p:spTree>
    <p:extLst>
      <p:ext uri="{BB962C8B-B14F-4D97-AF65-F5344CB8AC3E}">
        <p14:creationId xmlns:p14="http://schemas.microsoft.com/office/powerpoint/2010/main" val="2365252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AFAFC"/>
        </a:solidFill>
        <a:effectLst/>
      </p:bgPr>
    </p:bg>
    <p:spTree>
      <p:nvGrpSpPr>
        <p:cNvPr id="1" name=""/>
        <p:cNvGrpSpPr/>
        <p:nvPr/>
      </p:nvGrpSpPr>
      <p:grpSpPr>
        <a:xfrm>
          <a:off x="0" y="0"/>
          <a:ext cx="0" cy="0"/>
          <a:chOff x="0" y="0"/>
          <a:chExt cx="0" cy="0"/>
        </a:xfrm>
      </p:grpSpPr>
      <p:pic>
        <p:nvPicPr>
          <p:cNvPr id="1026" name="Picture 2" descr="Why is Web Technology Important? - Eternal Organizer">
            <a:extLst>
              <a:ext uri="{FF2B5EF4-FFF2-40B4-BE49-F238E27FC236}">
                <a16:creationId xmlns:a16="http://schemas.microsoft.com/office/drawing/2014/main" id="{FE6A40DC-4FB2-4113-9F5D-E94E1CC75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7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54530ED-3ABC-4CA3-928E-1F684A4045F1}"/>
              </a:ext>
            </a:extLst>
          </p:cNvPr>
          <p:cNvSpPr/>
          <p:nvPr userDrawn="1"/>
        </p:nvSpPr>
        <p:spPr>
          <a:xfrm>
            <a:off x="-6688" y="0"/>
            <a:ext cx="9144000" cy="6858000"/>
          </a:xfrm>
          <a:prstGeom prst="rect">
            <a:avLst/>
          </a:prstGeom>
          <a:gradFill flip="none" rotWithShape="1">
            <a:gsLst>
              <a:gs pos="96000">
                <a:schemeClr val="accent3">
                  <a:lumMod val="40000"/>
                  <a:lumOff val="60000"/>
                </a:schemeClr>
              </a:gs>
              <a:gs pos="54000">
                <a:schemeClr val="accent2">
                  <a:alpha val="21000"/>
                </a:schemeClr>
              </a:gs>
              <a:gs pos="0">
                <a:schemeClr val="accent1">
                  <a:shade val="100000"/>
                  <a:satMod val="115000"/>
                  <a:alpha val="1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0A6C4426-F526-422B-A269-0DE205FB95AA}"/>
              </a:ext>
            </a:extLst>
          </p:cNvPr>
          <p:cNvSpPr/>
          <p:nvPr userDrawn="1"/>
        </p:nvSpPr>
        <p:spPr>
          <a:xfrm flipH="1" flipV="1">
            <a:off x="1175712" y="6183220"/>
            <a:ext cx="2916000"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E3E3E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4940EDE8-BC1B-4381-A8D2-CFD8FEBE24BA}"/>
              </a:ext>
            </a:extLst>
          </p:cNvPr>
          <p:cNvSpPr txBox="1"/>
          <p:nvPr userDrawn="1"/>
        </p:nvSpPr>
        <p:spPr>
          <a:xfrm>
            <a:off x="1014186" y="6246925"/>
            <a:ext cx="3122496" cy="430887"/>
          </a:xfrm>
          <a:prstGeom prst="rect">
            <a:avLst/>
          </a:prstGeom>
          <a:noFill/>
        </p:spPr>
        <p:txBody>
          <a:bodyPr wrap="square" rtlCol="0">
            <a:spAutoFit/>
          </a:bodyPr>
          <a:lstStyle/>
          <a:p>
            <a:pPr algn="r"/>
            <a:r>
              <a:rPr lang="en-IN" sz="2200" dirty="0">
                <a:solidFill>
                  <a:srgbClr val="2A3249"/>
                </a:solidFill>
                <a:latin typeface="+mj-lt"/>
              </a:rPr>
              <a:t>Associate Professor</a:t>
            </a:r>
          </a:p>
        </p:txBody>
      </p:sp>
      <p:sp>
        <p:nvSpPr>
          <p:cNvPr id="14" name="TextBox 13">
            <a:extLst>
              <a:ext uri="{FF2B5EF4-FFF2-40B4-BE49-F238E27FC236}">
                <a16:creationId xmlns:a16="http://schemas.microsoft.com/office/drawing/2014/main" id="{B0971C0B-1A93-4B4E-993E-820D30ED512A}"/>
              </a:ext>
            </a:extLst>
          </p:cNvPr>
          <p:cNvSpPr txBox="1"/>
          <p:nvPr userDrawn="1"/>
        </p:nvSpPr>
        <p:spPr>
          <a:xfrm>
            <a:off x="0" y="1037060"/>
            <a:ext cx="3028950" cy="830997"/>
          </a:xfrm>
          <a:prstGeom prst="round1Rect">
            <a:avLst>
              <a:gd name="adj" fmla="val 26743"/>
            </a:avLst>
          </a:prstGeom>
          <a:solidFill>
            <a:schemeClr val="bg1"/>
          </a:solidFill>
          <a:ln w="38100">
            <a:solidFill>
              <a:srgbClr val="2A3249"/>
            </a:solidFill>
          </a:ln>
        </p:spPr>
        <p:txBody>
          <a:bodyPr wrap="square" rtlCol="0">
            <a:spAutoFit/>
          </a:bodyPr>
          <a:lstStyle/>
          <a:p>
            <a:pPr algn="ctr"/>
            <a:r>
              <a:rPr lang="en-IN" sz="4800" dirty="0">
                <a:ln>
                  <a:solidFill>
                    <a:srgbClr val="2A3249"/>
                  </a:solidFill>
                </a:ln>
                <a:solidFill>
                  <a:srgbClr val="2A3249"/>
                </a:solidFill>
                <a:effectLst>
                  <a:innerShdw blurRad="63500" dist="50800">
                    <a:prstClr val="black">
                      <a:alpha val="50000"/>
                    </a:prstClr>
                  </a:innerShdw>
                </a:effectLst>
                <a:latin typeface="+mj-lt"/>
              </a:rPr>
              <a:t>ECAP472</a:t>
            </a:r>
          </a:p>
        </p:txBody>
      </p:sp>
      <p:grpSp>
        <p:nvGrpSpPr>
          <p:cNvPr id="15" name="Group 14">
            <a:extLst>
              <a:ext uri="{FF2B5EF4-FFF2-40B4-BE49-F238E27FC236}">
                <a16:creationId xmlns:a16="http://schemas.microsoft.com/office/drawing/2014/main" id="{123C6166-EB7D-4F8C-8C9E-AF194BB2A7C5}"/>
              </a:ext>
            </a:extLst>
          </p:cNvPr>
          <p:cNvGrpSpPr/>
          <p:nvPr userDrawn="1"/>
        </p:nvGrpSpPr>
        <p:grpSpPr>
          <a:xfrm>
            <a:off x="9542" y="1773019"/>
            <a:ext cx="5251703" cy="1446550"/>
            <a:chOff x="1109436" y="3091879"/>
            <a:chExt cx="4449031" cy="1446550"/>
          </a:xfrm>
        </p:grpSpPr>
        <p:sp>
          <p:nvSpPr>
            <p:cNvPr id="16" name="Rectangle: Single Corner Rounded 15">
              <a:extLst>
                <a:ext uri="{FF2B5EF4-FFF2-40B4-BE49-F238E27FC236}">
                  <a16:creationId xmlns:a16="http://schemas.microsoft.com/office/drawing/2014/main" id="{ED0B0D52-AEAA-42BA-9DEB-639B039D4A13}"/>
                </a:ext>
              </a:extLst>
            </p:cNvPr>
            <p:cNvSpPr/>
            <p:nvPr/>
          </p:nvSpPr>
          <p:spPr>
            <a:xfrm rot="5400000">
              <a:off x="2767547" y="1590638"/>
              <a:ext cx="1132809" cy="4449030"/>
            </a:xfrm>
            <a:prstGeom prst="round1Rect">
              <a:avLst>
                <a:gd name="adj" fmla="val 28439"/>
              </a:avLst>
            </a:prstGeom>
            <a:solidFill>
              <a:srgbClr val="2A324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7" name="TextBox 16">
              <a:extLst>
                <a:ext uri="{FF2B5EF4-FFF2-40B4-BE49-F238E27FC236}">
                  <a16:creationId xmlns:a16="http://schemas.microsoft.com/office/drawing/2014/main" id="{CE013B92-FFC4-4BAA-8539-4416DBC136CF}"/>
                </a:ext>
              </a:extLst>
            </p:cNvPr>
            <p:cNvSpPr txBox="1"/>
            <p:nvPr/>
          </p:nvSpPr>
          <p:spPr>
            <a:xfrm>
              <a:off x="1109436" y="3091879"/>
              <a:ext cx="4449031" cy="1446550"/>
            </a:xfrm>
            <a:prstGeom prst="rect">
              <a:avLst/>
            </a:prstGeom>
            <a:noFill/>
          </p:spPr>
          <p:txBody>
            <a:bodyPr wrap="square" rtlCol="0" anchor="ctr">
              <a:spAutoFit/>
            </a:bodyPr>
            <a:lstStyle/>
            <a:p>
              <a:pPr algn="ctr"/>
              <a:r>
                <a:rPr lang="en-IN" sz="4400" cap="small" baseline="0" dirty="0">
                  <a:solidFill>
                    <a:schemeClr val="bg1"/>
                  </a:solidFill>
                  <a:effectLst>
                    <a:outerShdw blurRad="38100" dist="38100" dir="2700000" algn="tl">
                      <a:srgbClr val="000000">
                        <a:alpha val="43137"/>
                      </a:srgbClr>
                    </a:outerShdw>
                  </a:effectLst>
                  <a:latin typeface="+mj-lt"/>
                </a:rPr>
                <a:t>Web Technologies</a:t>
              </a:r>
            </a:p>
          </p:txBody>
        </p:sp>
      </p:grpSp>
      <p:grpSp>
        <p:nvGrpSpPr>
          <p:cNvPr id="30" name="Group 29">
            <a:extLst>
              <a:ext uri="{FF2B5EF4-FFF2-40B4-BE49-F238E27FC236}">
                <a16:creationId xmlns:a16="http://schemas.microsoft.com/office/drawing/2014/main" id="{4E18C7C6-1141-4BCA-8E59-D51E0497A04B}"/>
              </a:ext>
            </a:extLst>
          </p:cNvPr>
          <p:cNvGrpSpPr/>
          <p:nvPr userDrawn="1"/>
        </p:nvGrpSpPr>
        <p:grpSpPr>
          <a:xfrm>
            <a:off x="195423" y="5604518"/>
            <a:ext cx="3947738" cy="546850"/>
            <a:chOff x="426720" y="4559594"/>
            <a:chExt cx="4084544" cy="546850"/>
          </a:xfrm>
        </p:grpSpPr>
        <p:sp>
          <p:nvSpPr>
            <p:cNvPr id="31" name="Freeform: Shape 30">
              <a:extLst>
                <a:ext uri="{FF2B5EF4-FFF2-40B4-BE49-F238E27FC236}">
                  <a16:creationId xmlns:a16="http://schemas.microsoft.com/office/drawing/2014/main" id="{19DF2DD6-B8B6-4394-B424-3A07B55F9723}"/>
                </a:ext>
              </a:extLst>
            </p:cNvPr>
            <p:cNvSpPr/>
            <p:nvPr userDrawn="1"/>
          </p:nvSpPr>
          <p:spPr>
            <a:xfrm>
              <a:off x="426720" y="4566444"/>
              <a:ext cx="4084544"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2A32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TextBox 31">
              <a:extLst>
                <a:ext uri="{FF2B5EF4-FFF2-40B4-BE49-F238E27FC236}">
                  <a16:creationId xmlns:a16="http://schemas.microsoft.com/office/drawing/2014/main" id="{65318B09-A2BC-4830-B9B5-F87B346C9629}"/>
                </a:ext>
              </a:extLst>
            </p:cNvPr>
            <p:cNvSpPr txBox="1"/>
            <p:nvPr userDrawn="1"/>
          </p:nvSpPr>
          <p:spPr>
            <a:xfrm>
              <a:off x="426720" y="4559594"/>
              <a:ext cx="3874494" cy="523220"/>
            </a:xfrm>
            <a:prstGeom prst="rect">
              <a:avLst/>
            </a:prstGeom>
            <a:noFill/>
          </p:spPr>
          <p:txBody>
            <a:bodyPr wrap="square" rtlCol="0">
              <a:spAutoFit/>
            </a:bodyPr>
            <a:lstStyle/>
            <a:p>
              <a:r>
                <a:rPr lang="en-IN" sz="2800" dirty="0" err="1">
                  <a:solidFill>
                    <a:schemeClr val="bg1"/>
                  </a:solidFill>
                  <a:effectLst>
                    <a:outerShdw blurRad="38100" dist="38100" dir="2700000" algn="tl">
                      <a:srgbClr val="000000">
                        <a:alpha val="43137"/>
                      </a:srgbClr>
                    </a:outerShdw>
                  </a:effectLst>
                  <a:latin typeface="+mj-lt"/>
                </a:rPr>
                <a:t>Dr.</a:t>
              </a:r>
              <a:r>
                <a:rPr lang="en-IN" sz="2800" dirty="0">
                  <a:solidFill>
                    <a:schemeClr val="bg1"/>
                  </a:solidFill>
                  <a:effectLst>
                    <a:outerShdw blurRad="38100" dist="38100" dir="2700000" algn="tl">
                      <a:srgbClr val="000000">
                        <a:alpha val="43137"/>
                      </a:srgbClr>
                    </a:outerShdw>
                  </a:effectLst>
                  <a:latin typeface="+mj-lt"/>
                </a:rPr>
                <a:t> </a:t>
              </a:r>
              <a:r>
                <a:rPr lang="en-IN" sz="2800" dirty="0" err="1">
                  <a:solidFill>
                    <a:schemeClr val="bg1"/>
                  </a:solidFill>
                  <a:effectLst>
                    <a:outerShdw blurRad="38100" dist="38100" dir="2700000" algn="tl">
                      <a:srgbClr val="000000">
                        <a:alpha val="43137"/>
                      </a:srgbClr>
                    </a:outerShdw>
                  </a:effectLst>
                  <a:latin typeface="+mj-lt"/>
                </a:rPr>
                <a:t>Pritpal</a:t>
              </a:r>
              <a:r>
                <a:rPr lang="en-IN" sz="2800" dirty="0">
                  <a:solidFill>
                    <a:schemeClr val="bg1"/>
                  </a:solidFill>
                  <a:effectLst>
                    <a:outerShdw blurRad="38100" dist="38100" dir="2700000" algn="tl">
                      <a:srgbClr val="000000">
                        <a:alpha val="43137"/>
                      </a:srgbClr>
                    </a:outerShdw>
                  </a:effectLst>
                  <a:latin typeface="+mj-lt"/>
                </a:rPr>
                <a:t> Singh</a:t>
              </a:r>
            </a:p>
          </p:txBody>
        </p:sp>
      </p:grpSp>
    </p:spTree>
    <p:extLst>
      <p:ext uri="{BB962C8B-B14F-4D97-AF65-F5344CB8AC3E}">
        <p14:creationId xmlns:p14="http://schemas.microsoft.com/office/powerpoint/2010/main" val="409888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5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79033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03503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32098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5262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bg>
      <p:bgPr>
        <a:gradFill flip="none" rotWithShape="1">
          <a:gsLst>
            <a:gs pos="56648">
              <a:srgbClr val="25467F"/>
            </a:gs>
            <a:gs pos="100000">
              <a:srgbClr val="4F72A3"/>
            </a:gs>
            <a:gs pos="84000">
              <a:srgbClr val="284982"/>
            </a:gs>
            <a:gs pos="31000">
              <a:srgbClr val="00206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739FE-B2F2-4F18-A226-64C62A085746}"/>
              </a:ext>
            </a:extLst>
          </p:cNvPr>
          <p:cNvSpPr txBox="1"/>
          <p:nvPr userDrawn="1"/>
        </p:nvSpPr>
        <p:spPr>
          <a:xfrm>
            <a:off x="1620711" y="2967335"/>
            <a:ext cx="5902578" cy="923330"/>
          </a:xfrm>
          <a:prstGeom prst="rect">
            <a:avLst/>
          </a:prstGeom>
          <a:noFill/>
        </p:spPr>
        <p:txBody>
          <a:bodyPr wrap="none" rtlCol="0">
            <a:spAutoFit/>
          </a:bodyPr>
          <a:lstStyle/>
          <a:p>
            <a:r>
              <a:rPr lang="en-US" sz="5400" dirty="0">
                <a:solidFill>
                  <a:schemeClr val="bg1"/>
                </a:solidFill>
                <a:latin typeface="+mj-lt"/>
              </a:rPr>
              <a:t>That’s all for now…</a:t>
            </a:r>
          </a:p>
        </p:txBody>
      </p:sp>
    </p:spTree>
    <p:extLst>
      <p:ext uri="{BB962C8B-B14F-4D97-AF65-F5344CB8AC3E}">
        <p14:creationId xmlns:p14="http://schemas.microsoft.com/office/powerpoint/2010/main" val="156992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utcome">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0"/>
            <a:ext cx="9144000" cy="2171700"/>
          </a:xfrm>
          <a:prstGeom prst="rect">
            <a:avLst/>
          </a:prstGeom>
          <a:gradFill flip="none" rotWithShape="1">
            <a:gsLst>
              <a:gs pos="0">
                <a:schemeClr val="accent5">
                  <a:lumMod val="60000"/>
                  <a:lumOff val="40000"/>
                </a:schemeClr>
              </a:gs>
              <a:gs pos="39000">
                <a:srgbClr val="174B8B"/>
              </a:gs>
              <a:gs pos="78000">
                <a:srgbClr val="002060"/>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1200148" y="2886075"/>
            <a:ext cx="7315201" cy="3819525"/>
          </a:xfrm>
        </p:spPr>
        <p:txBody>
          <a:bodyPr/>
          <a:lstStyle>
            <a:lvl1pPr>
              <a:lnSpc>
                <a:spcPct val="150000"/>
              </a:lnSpc>
              <a:buClr>
                <a:srgbClr val="002060"/>
              </a:buClr>
              <a:defRPr/>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outcome 1</a:t>
            </a:r>
          </a:p>
          <a:p>
            <a:pPr lvl="0"/>
            <a:r>
              <a:rPr lang="en-US" dirty="0"/>
              <a:t>outcome 2</a:t>
            </a:r>
          </a:p>
          <a:p>
            <a:pPr lvl="0"/>
            <a:r>
              <a:rPr lang="en-US" dirty="0"/>
              <a:t>outcome 3</a:t>
            </a:r>
          </a:p>
          <a:p>
            <a:pPr lvl="0"/>
            <a:endParaRPr lang="en-US" dirty="0"/>
          </a:p>
        </p:txBody>
      </p:sp>
      <p:pic>
        <p:nvPicPr>
          <p:cNvPr id="13" name="Graphic 12" descr="Bullseye outline">
            <a:extLst>
              <a:ext uri="{FF2B5EF4-FFF2-40B4-BE49-F238E27FC236}">
                <a16:creationId xmlns:a16="http://schemas.microsoft.com/office/drawing/2014/main" id="{0F3B9253-370A-44CC-8474-0C7FCBCF97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412" y="38411"/>
            <a:ext cx="2094875" cy="2094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11982A6-2D52-4584-A559-5808F0A81B65}"/>
              </a:ext>
            </a:extLst>
          </p:cNvPr>
          <p:cNvSpPr txBox="1"/>
          <p:nvPr userDrawn="1"/>
        </p:nvSpPr>
        <p:spPr>
          <a:xfrm>
            <a:off x="628650" y="2267277"/>
            <a:ext cx="7315200" cy="523220"/>
          </a:xfrm>
          <a:prstGeom prst="rect">
            <a:avLst/>
          </a:prstGeom>
          <a:noFill/>
        </p:spPr>
        <p:txBody>
          <a:bodyPr wrap="square" rtlCol="0">
            <a:spAutoFit/>
          </a:bodyPr>
          <a:lstStyle/>
          <a:p>
            <a:r>
              <a:rPr lang="en-US" sz="2800" dirty="0">
                <a:solidFill>
                  <a:srgbClr val="002060"/>
                </a:solidFill>
              </a:rPr>
              <a:t>After this lecture, you will be able to</a:t>
            </a:r>
          </a:p>
        </p:txBody>
      </p:sp>
      <p:sp>
        <p:nvSpPr>
          <p:cNvPr id="6" name="TextBox 5">
            <a:extLst>
              <a:ext uri="{FF2B5EF4-FFF2-40B4-BE49-F238E27FC236}">
                <a16:creationId xmlns:a16="http://schemas.microsoft.com/office/drawing/2014/main" id="{EF6766E5-0F8A-4B64-BCEE-43C991E20C59}"/>
              </a:ext>
            </a:extLst>
          </p:cNvPr>
          <p:cNvSpPr txBox="1"/>
          <p:nvPr userDrawn="1"/>
        </p:nvSpPr>
        <p:spPr>
          <a:xfrm>
            <a:off x="628650" y="317200"/>
            <a:ext cx="2800350" cy="1537299"/>
          </a:xfrm>
          <a:prstGeom prst="rect">
            <a:avLst/>
          </a:prstGeom>
        </p:spPr>
        <p:txBody>
          <a:bodyPr vert="horz" lIns="91440" tIns="45720" rIns="91440" bIns="45720" rtlCol="0" anchor="ctr">
            <a:normAutofit/>
          </a:bodyPr>
          <a:lstStyle>
            <a:lvl1pPr defTabSz="914400">
              <a:lnSpc>
                <a:spcPct val="90000"/>
              </a:lnSpc>
              <a:spcBef>
                <a:spcPct val="0"/>
              </a:spcBef>
              <a:spcAft>
                <a:spcPts val="600"/>
              </a:spcAft>
              <a:buNone/>
              <a:defRPr sz="4400">
                <a:solidFill>
                  <a:srgbClr val="ABF1CF"/>
                </a:solidFill>
                <a:effectLst>
                  <a:outerShdw blurRad="38100" dist="38100" dir="2700000" algn="tl">
                    <a:srgbClr val="000000">
                      <a:alpha val="43137"/>
                    </a:srgbClr>
                  </a:outerShdw>
                </a:effectLst>
                <a:latin typeface="+mj-lt"/>
                <a:ea typeface="+mj-ea"/>
                <a:cs typeface="+mj-cs"/>
              </a:defRPr>
            </a:lvl1pPr>
          </a:lstStyle>
          <a:p>
            <a:pPr lvl="0"/>
            <a:r>
              <a:rPr lang="en-IN" dirty="0"/>
              <a:t>Learning Outcomes</a:t>
            </a:r>
          </a:p>
        </p:txBody>
      </p:sp>
    </p:spTree>
    <p:extLst>
      <p:ext uri="{BB962C8B-B14F-4D97-AF65-F5344CB8AC3E}">
        <p14:creationId xmlns:p14="http://schemas.microsoft.com/office/powerpoint/2010/main" val="205290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61950" y="1"/>
            <a:ext cx="8782050" cy="1041400"/>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1" y="1295400"/>
            <a:ext cx="8435686" cy="5400675"/>
          </a:xfrm>
        </p:spPr>
        <p:txBody>
          <a:bodyPr/>
          <a:lstStyle>
            <a:lvl1pPr algn="just">
              <a:lnSpc>
                <a:spcPct val="150000"/>
              </a:lnSpc>
              <a:buClrTx/>
              <a:defRPr sz="2600"/>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Slide Content</a:t>
            </a:r>
          </a:p>
        </p:txBody>
      </p:sp>
      <p:sp>
        <p:nvSpPr>
          <p:cNvPr id="4" name="Rectangle 3">
            <a:extLst>
              <a:ext uri="{FF2B5EF4-FFF2-40B4-BE49-F238E27FC236}">
                <a16:creationId xmlns:a16="http://schemas.microsoft.com/office/drawing/2014/main" id="{EAE36F85-8E99-4EBD-9152-4375E6B60730}"/>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298356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EA833-BDE6-4685-A90E-673325080A8A}"/>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6BD20735-D3B3-49CC-BEA1-5C2A015B23A8}"/>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 name="Title 1"/>
          <p:cNvSpPr>
            <a:spLocks noGrp="1"/>
          </p:cNvSpPr>
          <p:nvPr>
            <p:ph type="title" hasCustomPrompt="1"/>
          </p:nvPr>
        </p:nvSpPr>
        <p:spPr>
          <a:xfrm>
            <a:off x="361950" y="0"/>
            <a:ext cx="8782050" cy="1032901"/>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vert="horz" lIns="91440" tIns="45720" rIns="91440" bIns="45720" rtlCol="0">
            <a:normAutofit/>
          </a:bodyPr>
          <a:lstStyle>
            <a:lvl1pPr>
              <a:defRPr lang="en-US" sz="2600" dirty="0"/>
            </a:lvl1pPr>
          </a:lstStyle>
          <a:p>
            <a:pPr lvl="0">
              <a:lnSpc>
                <a:spcPct val="150000"/>
              </a:lnSpc>
              <a:buClr>
                <a:srgbClr val="002060"/>
              </a:buClr>
            </a:pPr>
            <a:r>
              <a:rPr lang="en-US" dirty="0"/>
              <a:t>Slide Content</a:t>
            </a:r>
          </a:p>
        </p:txBody>
      </p:sp>
    </p:spTree>
    <p:extLst>
      <p:ext uri="{BB962C8B-B14F-4D97-AF65-F5344CB8AC3E}">
        <p14:creationId xmlns:p14="http://schemas.microsoft.com/office/powerpoint/2010/main" val="34782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76E48-432E-4EB2-9BF4-4B24EE942AA6}"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7667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76E48-432E-4EB2-9BF4-4B24EE942AA6}"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95585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76E48-432E-4EB2-9BF4-4B24EE942AA6}"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349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76E48-432E-4EB2-9BF4-4B24EE942AA6}"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95690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5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76E48-432E-4EB2-9BF4-4B24EE942AA6}" type="datetimeFigureOut">
              <a:rPr lang="en-US" smtClean="0"/>
              <a:t>1/15/2022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98E91-5C76-4DC9-AAF3-6C7CF46E3529}" type="slidenum">
              <a:rPr lang="en-US" smtClean="0"/>
              <a:t>‹#›</a:t>
            </a:fld>
            <a:endParaRPr lang="en-US"/>
          </a:p>
        </p:txBody>
      </p:sp>
    </p:spTree>
    <p:extLst>
      <p:ext uri="{BB962C8B-B14F-4D97-AF65-F5344CB8AC3E}">
        <p14:creationId xmlns:p14="http://schemas.microsoft.com/office/powerpoint/2010/main" val="2537342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Canvas Support</a:t>
            </a:r>
          </a:p>
        </p:txBody>
      </p:sp>
      <p:sp>
        <p:nvSpPr>
          <p:cNvPr id="3" name="Content Placeholder 2"/>
          <p:cNvSpPr>
            <a:spLocks noGrp="1"/>
          </p:cNvSpPr>
          <p:nvPr>
            <p:ph idx="1"/>
          </p:nvPr>
        </p:nvSpPr>
        <p:spPr/>
        <p:txBody>
          <a:bodyPr>
            <a:normAutofit/>
          </a:bodyPr>
          <a:lstStyle/>
          <a:p>
            <a:r>
              <a:rPr lang="en-US" dirty="0"/>
              <a:t>Support for the Canvas is growing.  </a:t>
            </a:r>
          </a:p>
          <a:p>
            <a:pPr lvl="1">
              <a:lnSpc>
                <a:spcPct val="150000"/>
              </a:lnSpc>
            </a:pPr>
            <a:r>
              <a:rPr lang="en-US" dirty="0"/>
              <a:t>Chrome</a:t>
            </a:r>
          </a:p>
          <a:p>
            <a:pPr lvl="1">
              <a:lnSpc>
                <a:spcPct val="150000"/>
              </a:lnSpc>
            </a:pPr>
            <a:r>
              <a:rPr lang="en-US" dirty="0"/>
              <a:t>Safari (Mac and iOS 5)</a:t>
            </a:r>
          </a:p>
          <a:p>
            <a:pPr lvl="1">
              <a:lnSpc>
                <a:spcPct val="150000"/>
              </a:lnSpc>
            </a:pPr>
            <a:r>
              <a:rPr lang="en-US" dirty="0"/>
              <a:t>I.E. 9 (surprised?)</a:t>
            </a:r>
          </a:p>
          <a:p>
            <a:pPr lvl="1">
              <a:lnSpc>
                <a:spcPct val="150000"/>
              </a:lnSpc>
            </a:pPr>
            <a:r>
              <a:rPr lang="en-US" dirty="0"/>
              <a:t>Firefox</a:t>
            </a:r>
          </a:p>
          <a:p>
            <a:pPr lvl="1">
              <a:lnSpc>
                <a:spcPct val="150000"/>
              </a:lnSpc>
            </a:pPr>
            <a:r>
              <a:rPr lang="en-US" dirty="0"/>
              <a:t>Opera</a:t>
            </a:r>
          </a:p>
        </p:txBody>
      </p:sp>
    </p:spTree>
    <p:extLst>
      <p:ext uri="{BB962C8B-B14F-4D97-AF65-F5344CB8AC3E}">
        <p14:creationId xmlns:p14="http://schemas.microsoft.com/office/powerpoint/2010/main" val="89709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The Canvas Be Used for?</a:t>
            </a:r>
          </a:p>
        </p:txBody>
      </p:sp>
      <p:sp>
        <p:nvSpPr>
          <p:cNvPr id="3" name="Content Placeholder 2"/>
          <p:cNvSpPr>
            <a:spLocks noGrp="1"/>
          </p:cNvSpPr>
          <p:nvPr>
            <p:ph idx="1"/>
          </p:nvPr>
        </p:nvSpPr>
        <p:spPr/>
        <p:txBody>
          <a:bodyPr/>
          <a:lstStyle/>
          <a:p>
            <a:r>
              <a:rPr lang="en-US" dirty="0"/>
              <a:t>Nearly anything that Flash notorious for:</a:t>
            </a:r>
          </a:p>
          <a:p>
            <a:pPr lvl="1">
              <a:lnSpc>
                <a:spcPct val="150000"/>
              </a:lnSpc>
            </a:pPr>
            <a:r>
              <a:rPr lang="en-US" dirty="0"/>
              <a:t>Banner Ads</a:t>
            </a:r>
          </a:p>
          <a:p>
            <a:pPr lvl="1">
              <a:lnSpc>
                <a:spcPct val="150000"/>
              </a:lnSpc>
            </a:pPr>
            <a:r>
              <a:rPr lang="en-US" dirty="0"/>
              <a:t>Animated Landing Pages</a:t>
            </a:r>
          </a:p>
          <a:p>
            <a:pPr lvl="1">
              <a:lnSpc>
                <a:spcPct val="150000"/>
              </a:lnSpc>
            </a:pPr>
            <a:r>
              <a:rPr lang="en-US" dirty="0"/>
              <a:t>Web Games</a:t>
            </a:r>
          </a:p>
          <a:p>
            <a:pPr lvl="1">
              <a:lnSpc>
                <a:spcPct val="150000"/>
              </a:lnSpc>
            </a:pPr>
            <a:r>
              <a:rPr lang="en-US" dirty="0"/>
              <a:t>Video </a:t>
            </a:r>
          </a:p>
        </p:txBody>
      </p:sp>
    </p:spTree>
    <p:extLst>
      <p:ext uri="{BB962C8B-B14F-4D97-AF65-F5344CB8AC3E}">
        <p14:creationId xmlns:p14="http://schemas.microsoft.com/office/powerpoint/2010/main" val="158882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Canvas Banner Ad</a:t>
            </a:r>
          </a:p>
        </p:txBody>
      </p:sp>
      <p:sp>
        <p:nvSpPr>
          <p:cNvPr id="3" name="Content Placeholder 2"/>
          <p:cNvSpPr>
            <a:spLocks noGrp="1"/>
          </p:cNvSpPr>
          <p:nvPr>
            <p:ph idx="1"/>
          </p:nvPr>
        </p:nvSpPr>
        <p:spPr/>
        <p:txBody>
          <a:bodyPr/>
          <a:lstStyle/>
          <a:p>
            <a:r>
              <a:rPr lang="en-US" dirty="0"/>
              <a:t>Should be put in an &lt;iframe&gt;</a:t>
            </a:r>
          </a:p>
          <a:p>
            <a:r>
              <a:rPr lang="en-US" dirty="0"/>
              <a:t>PNG sequence but could easily be dynamically generated Canvas text</a:t>
            </a:r>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870" y="4262218"/>
            <a:ext cx="5281613" cy="648364"/>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50188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Animated Landing Pages</a:t>
            </a:r>
          </a:p>
        </p:txBody>
      </p:sp>
      <p:sp>
        <p:nvSpPr>
          <p:cNvPr id="3" name="Content Placeholder 2"/>
          <p:cNvSpPr>
            <a:spLocks noGrp="1"/>
          </p:cNvSpPr>
          <p:nvPr>
            <p:ph idx="1"/>
          </p:nvPr>
        </p:nvSpPr>
        <p:spPr/>
        <p:txBody>
          <a:bodyPr/>
          <a:lstStyle/>
          <a:p>
            <a:pPr>
              <a:buNone/>
            </a:pPr>
            <a:endParaRPr lang="en-US" dirty="0"/>
          </a:p>
          <a:p>
            <a:pPr marL="0" indent="0">
              <a:buNone/>
            </a:pPr>
            <a:endParaRPr lang="en-US" dirty="0"/>
          </a:p>
          <a:p>
            <a:endParaRPr lang="en-US" dirty="0"/>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Lst>
          </a:blip>
          <a:srcRect/>
          <a:stretch>
            <a:fillRect/>
          </a:stretch>
        </p:blipFill>
        <p:spPr bwMode="auto">
          <a:xfrm>
            <a:off x="1593333" y="2043332"/>
            <a:ext cx="5835507" cy="3406607"/>
          </a:xfrm>
          <a:prstGeom prst="rect">
            <a:avLst/>
          </a:prstGeom>
          <a:noFill/>
          <a:ln w="9525">
            <a:noFill/>
            <a:miter lim="800000"/>
            <a:headEnd/>
            <a:tailEnd/>
          </a:ln>
        </p:spPr>
      </p:pic>
    </p:spTree>
    <p:extLst>
      <p:ext uri="{BB962C8B-B14F-4D97-AF65-F5344CB8AC3E}">
        <p14:creationId xmlns:p14="http://schemas.microsoft.com/office/powerpoint/2010/main" val="907903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game</a:t>
            </a:r>
          </a:p>
        </p:txBody>
      </p:sp>
      <p:sp>
        <p:nvSpPr>
          <p:cNvPr id="6" name="Freeform: Shape 5">
            <a:extLst>
              <a:ext uri="{FF2B5EF4-FFF2-40B4-BE49-F238E27FC236}">
                <a16:creationId xmlns:a16="http://schemas.microsoft.com/office/drawing/2014/main" id="{8AF2389E-F73B-444F-962B-9CC2071AED51}"/>
              </a:ext>
            </a:extLst>
          </p:cNvPr>
          <p:cNvSpPr/>
          <p:nvPr/>
        </p:nvSpPr>
        <p:spPr>
          <a:xfrm>
            <a:off x="347883" y="1929755"/>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Targets all HTML5 devices</a:t>
            </a:r>
            <a:endParaRPr lang="en-IN" sz="3000" kern="120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5464" y="1788941"/>
            <a:ext cx="2615586" cy="417576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8439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game</a:t>
            </a:r>
          </a:p>
        </p:txBody>
      </p:sp>
      <p:grpSp>
        <p:nvGrpSpPr>
          <p:cNvPr id="5" name="Group 4">
            <a:extLst>
              <a:ext uri="{FF2B5EF4-FFF2-40B4-BE49-F238E27FC236}">
                <a16:creationId xmlns:a16="http://schemas.microsoft.com/office/drawing/2014/main" id="{65D08058-A0A5-43C7-AA4A-66248CADD7C5}"/>
              </a:ext>
            </a:extLst>
          </p:cNvPr>
          <p:cNvGrpSpPr/>
          <p:nvPr/>
        </p:nvGrpSpPr>
        <p:grpSpPr>
          <a:xfrm>
            <a:off x="347883" y="1929755"/>
            <a:ext cx="4843095" cy="2172612"/>
            <a:chOff x="347883" y="1929755"/>
            <a:chExt cx="4843095" cy="2172612"/>
          </a:xfrm>
        </p:grpSpPr>
        <p:sp>
          <p:nvSpPr>
            <p:cNvPr id="6" name="Freeform: Shape 5">
              <a:extLst>
                <a:ext uri="{FF2B5EF4-FFF2-40B4-BE49-F238E27FC236}">
                  <a16:creationId xmlns:a16="http://schemas.microsoft.com/office/drawing/2014/main" id="{8AF2389E-F73B-444F-962B-9CC2071AED51}"/>
                </a:ext>
              </a:extLst>
            </p:cNvPr>
            <p:cNvSpPr/>
            <p:nvPr/>
          </p:nvSpPr>
          <p:spPr>
            <a:xfrm>
              <a:off x="347883" y="1929755"/>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Targets all HTML5 devices</a:t>
              </a:r>
              <a:endParaRPr lang="en-IN" sz="3000" kern="1200"/>
            </a:p>
          </p:txBody>
        </p:sp>
        <p:sp>
          <p:nvSpPr>
            <p:cNvPr id="7" name="Freeform: Shape 6">
              <a:extLst>
                <a:ext uri="{FF2B5EF4-FFF2-40B4-BE49-F238E27FC236}">
                  <a16:creationId xmlns:a16="http://schemas.microsoft.com/office/drawing/2014/main" id="{ADC6F244-98B3-442A-AFD1-22C14B097195}"/>
                </a:ext>
              </a:extLst>
            </p:cNvPr>
            <p:cNvSpPr/>
            <p:nvPr/>
          </p:nvSpPr>
          <p:spPr>
            <a:xfrm>
              <a:off x="347883" y="3382818"/>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Mobile/Web</a:t>
              </a:r>
              <a:endParaRPr lang="en-IN" sz="3000" kern="1200"/>
            </a:p>
          </p:txBody>
        </p:sp>
      </p:gr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5464" y="1788941"/>
            <a:ext cx="2615586" cy="417576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75044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game</a:t>
            </a:r>
          </a:p>
        </p:txBody>
      </p:sp>
      <p:grpSp>
        <p:nvGrpSpPr>
          <p:cNvPr id="5" name="Group 4">
            <a:extLst>
              <a:ext uri="{FF2B5EF4-FFF2-40B4-BE49-F238E27FC236}">
                <a16:creationId xmlns:a16="http://schemas.microsoft.com/office/drawing/2014/main" id="{65D08058-A0A5-43C7-AA4A-66248CADD7C5}"/>
              </a:ext>
            </a:extLst>
          </p:cNvPr>
          <p:cNvGrpSpPr/>
          <p:nvPr/>
        </p:nvGrpSpPr>
        <p:grpSpPr>
          <a:xfrm>
            <a:off x="347883" y="1929755"/>
            <a:ext cx="4857162" cy="3611608"/>
            <a:chOff x="347883" y="1929755"/>
            <a:chExt cx="4857162" cy="3611608"/>
          </a:xfrm>
        </p:grpSpPr>
        <p:sp>
          <p:nvSpPr>
            <p:cNvPr id="6" name="Freeform: Shape 5">
              <a:extLst>
                <a:ext uri="{FF2B5EF4-FFF2-40B4-BE49-F238E27FC236}">
                  <a16:creationId xmlns:a16="http://schemas.microsoft.com/office/drawing/2014/main" id="{8AF2389E-F73B-444F-962B-9CC2071AED51}"/>
                </a:ext>
              </a:extLst>
            </p:cNvPr>
            <p:cNvSpPr/>
            <p:nvPr/>
          </p:nvSpPr>
          <p:spPr>
            <a:xfrm>
              <a:off x="347883" y="1929755"/>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Targets all HTML5 devices</a:t>
              </a:r>
              <a:endParaRPr lang="en-IN" sz="3000" kern="1200"/>
            </a:p>
          </p:txBody>
        </p:sp>
        <p:sp>
          <p:nvSpPr>
            <p:cNvPr id="7" name="Freeform: Shape 6">
              <a:extLst>
                <a:ext uri="{FF2B5EF4-FFF2-40B4-BE49-F238E27FC236}">
                  <a16:creationId xmlns:a16="http://schemas.microsoft.com/office/drawing/2014/main" id="{ADC6F244-98B3-442A-AFD1-22C14B097195}"/>
                </a:ext>
              </a:extLst>
            </p:cNvPr>
            <p:cNvSpPr/>
            <p:nvPr/>
          </p:nvSpPr>
          <p:spPr>
            <a:xfrm>
              <a:off x="347883" y="3382818"/>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Mobile/Web</a:t>
              </a:r>
              <a:endParaRPr lang="en-IN" sz="3000" kern="1200"/>
            </a:p>
          </p:txBody>
        </p:sp>
        <p:sp>
          <p:nvSpPr>
            <p:cNvPr id="8" name="Freeform: Shape 7">
              <a:extLst>
                <a:ext uri="{FF2B5EF4-FFF2-40B4-BE49-F238E27FC236}">
                  <a16:creationId xmlns:a16="http://schemas.microsoft.com/office/drawing/2014/main" id="{ABB73432-8BB8-415B-B1F4-FBBC06D15F88}"/>
                </a:ext>
              </a:extLst>
            </p:cNvPr>
            <p:cNvSpPr/>
            <p:nvPr/>
          </p:nvSpPr>
          <p:spPr>
            <a:xfrm>
              <a:off x="361950" y="4821814"/>
              <a:ext cx="4843095" cy="719549"/>
            </a:xfrm>
            <a:custGeom>
              <a:avLst/>
              <a:gdLst>
                <a:gd name="connsiteX0" fmla="*/ 0 w 4843095"/>
                <a:gd name="connsiteY0" fmla="*/ 119927 h 719549"/>
                <a:gd name="connsiteX1" fmla="*/ 119927 w 4843095"/>
                <a:gd name="connsiteY1" fmla="*/ 0 h 719549"/>
                <a:gd name="connsiteX2" fmla="*/ 4723168 w 4843095"/>
                <a:gd name="connsiteY2" fmla="*/ 0 h 719549"/>
                <a:gd name="connsiteX3" fmla="*/ 4843095 w 4843095"/>
                <a:gd name="connsiteY3" fmla="*/ 119927 h 719549"/>
                <a:gd name="connsiteX4" fmla="*/ 4843095 w 4843095"/>
                <a:gd name="connsiteY4" fmla="*/ 599622 h 719549"/>
                <a:gd name="connsiteX5" fmla="*/ 4723168 w 4843095"/>
                <a:gd name="connsiteY5" fmla="*/ 719549 h 719549"/>
                <a:gd name="connsiteX6" fmla="*/ 119927 w 4843095"/>
                <a:gd name="connsiteY6" fmla="*/ 719549 h 719549"/>
                <a:gd name="connsiteX7" fmla="*/ 0 w 4843095"/>
                <a:gd name="connsiteY7" fmla="*/ 599622 h 719549"/>
                <a:gd name="connsiteX8" fmla="*/ 0 w 4843095"/>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3095" h="719549">
                  <a:moveTo>
                    <a:pt x="0" y="119927"/>
                  </a:moveTo>
                  <a:cubicBezTo>
                    <a:pt x="0" y="53693"/>
                    <a:pt x="53693" y="0"/>
                    <a:pt x="119927" y="0"/>
                  </a:cubicBezTo>
                  <a:lnTo>
                    <a:pt x="4723168" y="0"/>
                  </a:lnTo>
                  <a:cubicBezTo>
                    <a:pt x="4789402" y="0"/>
                    <a:pt x="4843095" y="53693"/>
                    <a:pt x="4843095" y="119927"/>
                  </a:cubicBezTo>
                  <a:lnTo>
                    <a:pt x="4843095" y="599622"/>
                  </a:lnTo>
                  <a:cubicBezTo>
                    <a:pt x="4843095" y="665856"/>
                    <a:pt x="4789402" y="719549"/>
                    <a:pt x="4723168" y="719549"/>
                  </a:cubicBezTo>
                  <a:lnTo>
                    <a:pt x="119927" y="719549"/>
                  </a:lnTo>
                  <a:cubicBezTo>
                    <a:pt x="53693" y="719549"/>
                    <a:pt x="0" y="665856"/>
                    <a:pt x="0" y="599622"/>
                  </a:cubicBezTo>
                  <a:lnTo>
                    <a:pt x="0" y="119927"/>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ctr" defTabSz="1333500">
                <a:lnSpc>
                  <a:spcPct val="90000"/>
                </a:lnSpc>
                <a:spcBef>
                  <a:spcPct val="0"/>
                </a:spcBef>
                <a:spcAft>
                  <a:spcPct val="35000"/>
                </a:spcAft>
                <a:buNone/>
              </a:pPr>
              <a:r>
                <a:rPr lang="en-US" sz="3000" kern="1200"/>
                <a:t>Touch Controls Only</a:t>
              </a:r>
              <a:endParaRPr lang="en-IN" sz="3000" kern="1200"/>
            </a:p>
          </p:txBody>
        </p:sp>
      </p:gr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5464" y="1788941"/>
            <a:ext cx="2615586" cy="417576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8260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6" name="Freeform: Shape 5">
            <a:extLst>
              <a:ext uri="{FF2B5EF4-FFF2-40B4-BE49-F238E27FC236}">
                <a16:creationId xmlns:a16="http://schemas.microsoft.com/office/drawing/2014/main" id="{5D828446-F9F0-4E2C-AE19-0857031C1595}"/>
              </a:ext>
            </a:extLst>
          </p:cNvPr>
          <p:cNvSpPr/>
          <p:nvPr/>
        </p:nvSpPr>
        <p:spPr>
          <a:xfrm>
            <a:off x="361951" y="1459493"/>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Video played </a:t>
            </a:r>
            <a:endParaRPr lang="en-IN" sz="2900" kern="120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8886" y="2623624"/>
            <a:ext cx="3291840" cy="2296324"/>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4544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grpSp>
        <p:nvGrpSpPr>
          <p:cNvPr id="5" name="Group 4">
            <a:extLst>
              <a:ext uri="{FF2B5EF4-FFF2-40B4-BE49-F238E27FC236}">
                <a16:creationId xmlns:a16="http://schemas.microsoft.com/office/drawing/2014/main" id="{65E83147-87C8-44F8-AEDC-B239A8CC71AB}"/>
              </a:ext>
            </a:extLst>
          </p:cNvPr>
          <p:cNvGrpSpPr/>
          <p:nvPr/>
        </p:nvGrpSpPr>
        <p:grpSpPr>
          <a:xfrm>
            <a:off x="361951" y="1459493"/>
            <a:ext cx="4632080" cy="1910749"/>
            <a:chOff x="361951" y="1459493"/>
            <a:chExt cx="4632080" cy="1910749"/>
          </a:xfrm>
        </p:grpSpPr>
        <p:sp>
          <p:nvSpPr>
            <p:cNvPr id="6" name="Freeform: Shape 5">
              <a:extLst>
                <a:ext uri="{FF2B5EF4-FFF2-40B4-BE49-F238E27FC236}">
                  <a16:creationId xmlns:a16="http://schemas.microsoft.com/office/drawing/2014/main" id="{5D828446-F9F0-4E2C-AE19-0857031C1595}"/>
                </a:ext>
              </a:extLst>
            </p:cNvPr>
            <p:cNvSpPr/>
            <p:nvPr/>
          </p:nvSpPr>
          <p:spPr>
            <a:xfrm>
              <a:off x="361951" y="1459493"/>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Video played </a:t>
              </a:r>
              <a:endParaRPr lang="en-IN" sz="2900" kern="1200"/>
            </a:p>
          </p:txBody>
        </p:sp>
        <p:sp>
          <p:nvSpPr>
            <p:cNvPr id="7" name="Freeform: Shape 6">
              <a:extLst>
                <a:ext uri="{FF2B5EF4-FFF2-40B4-BE49-F238E27FC236}">
                  <a16:creationId xmlns:a16="http://schemas.microsoft.com/office/drawing/2014/main" id="{3E4DBC37-35A5-4AC2-9822-59229B0A58B3}"/>
                </a:ext>
              </a:extLst>
            </p:cNvPr>
            <p:cNvSpPr/>
            <p:nvPr/>
          </p:nvSpPr>
          <p:spPr>
            <a:xfrm>
              <a:off x="361951" y="2674677"/>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Directly on Canvas</a:t>
              </a:r>
              <a:endParaRPr lang="en-IN" sz="2900" kern="1200"/>
            </a:p>
          </p:txBody>
        </p:sp>
      </p:gr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8886" y="2623624"/>
            <a:ext cx="3291840" cy="2296324"/>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7834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grpSp>
        <p:nvGrpSpPr>
          <p:cNvPr id="5" name="Group 4">
            <a:extLst>
              <a:ext uri="{FF2B5EF4-FFF2-40B4-BE49-F238E27FC236}">
                <a16:creationId xmlns:a16="http://schemas.microsoft.com/office/drawing/2014/main" id="{65E83147-87C8-44F8-AEDC-B239A8CC71AB}"/>
              </a:ext>
            </a:extLst>
          </p:cNvPr>
          <p:cNvGrpSpPr/>
          <p:nvPr/>
        </p:nvGrpSpPr>
        <p:grpSpPr>
          <a:xfrm>
            <a:off x="361951" y="1459493"/>
            <a:ext cx="4660215" cy="3196270"/>
            <a:chOff x="361951" y="1459493"/>
            <a:chExt cx="4660215" cy="3196270"/>
          </a:xfrm>
        </p:grpSpPr>
        <p:sp>
          <p:nvSpPr>
            <p:cNvPr id="6" name="Freeform: Shape 5">
              <a:extLst>
                <a:ext uri="{FF2B5EF4-FFF2-40B4-BE49-F238E27FC236}">
                  <a16:creationId xmlns:a16="http://schemas.microsoft.com/office/drawing/2014/main" id="{5D828446-F9F0-4E2C-AE19-0857031C1595}"/>
                </a:ext>
              </a:extLst>
            </p:cNvPr>
            <p:cNvSpPr/>
            <p:nvPr/>
          </p:nvSpPr>
          <p:spPr>
            <a:xfrm>
              <a:off x="361951" y="1459493"/>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Video played </a:t>
              </a:r>
              <a:endParaRPr lang="en-IN" sz="2900" kern="1200"/>
            </a:p>
          </p:txBody>
        </p:sp>
        <p:sp>
          <p:nvSpPr>
            <p:cNvPr id="7" name="Freeform: Shape 6">
              <a:extLst>
                <a:ext uri="{FF2B5EF4-FFF2-40B4-BE49-F238E27FC236}">
                  <a16:creationId xmlns:a16="http://schemas.microsoft.com/office/drawing/2014/main" id="{3E4DBC37-35A5-4AC2-9822-59229B0A58B3}"/>
                </a:ext>
              </a:extLst>
            </p:cNvPr>
            <p:cNvSpPr/>
            <p:nvPr/>
          </p:nvSpPr>
          <p:spPr>
            <a:xfrm>
              <a:off x="361951" y="2674677"/>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Directly on Canvas</a:t>
              </a:r>
              <a:endParaRPr lang="en-IN" sz="2900" kern="1200"/>
            </a:p>
          </p:txBody>
        </p:sp>
        <p:sp>
          <p:nvSpPr>
            <p:cNvPr id="8" name="Freeform: Shape 7">
              <a:extLst>
                <a:ext uri="{FF2B5EF4-FFF2-40B4-BE49-F238E27FC236}">
                  <a16:creationId xmlns:a16="http://schemas.microsoft.com/office/drawing/2014/main" id="{9316C6B9-C531-4C87-9763-813DAE807293}"/>
                </a:ext>
              </a:extLst>
            </p:cNvPr>
            <p:cNvSpPr/>
            <p:nvPr/>
          </p:nvSpPr>
          <p:spPr>
            <a:xfrm>
              <a:off x="390086" y="3960198"/>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dirty="0"/>
                <a:t>Can Create frame counter</a:t>
              </a:r>
              <a:endParaRPr lang="en-IN" sz="2900" kern="1200" dirty="0"/>
            </a:p>
          </p:txBody>
        </p:sp>
      </p:gr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8886" y="2623624"/>
            <a:ext cx="3291840" cy="2296324"/>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062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ECBC-4CF1-4396-AEAA-CFD058DD54F1}"/>
              </a:ext>
            </a:extLst>
          </p:cNvPr>
          <p:cNvSpPr>
            <a:spLocks noGrp="1"/>
          </p:cNvSpPr>
          <p:nvPr>
            <p:ph idx="1"/>
          </p:nvPr>
        </p:nvSpPr>
        <p:spPr/>
        <p:txBody>
          <a:bodyPr/>
          <a:lstStyle/>
          <a:p>
            <a:pPr algn="just"/>
            <a:r>
              <a:rPr lang="en-IN" sz="2600" dirty="0"/>
              <a:t>learn about HTML &lt;canvas&gt; element.</a:t>
            </a:r>
          </a:p>
          <a:p>
            <a:pPr algn="just"/>
            <a:r>
              <a:rPr lang="en-IN" sz="2600" dirty="0"/>
              <a:t>practical Implementation of HTML &lt;</a:t>
            </a:r>
            <a:r>
              <a:rPr lang="en-IN" sz="2600" dirty="0" err="1"/>
              <a:t>svg</a:t>
            </a:r>
            <a:r>
              <a:rPr lang="en-IN" sz="2600" dirty="0"/>
              <a:t>&gt; element.</a:t>
            </a:r>
          </a:p>
          <a:p>
            <a:endParaRPr lang="en-IN" dirty="0"/>
          </a:p>
        </p:txBody>
      </p:sp>
      <p:sp>
        <p:nvSpPr>
          <p:cNvPr id="2" name="Rectangle 1">
            <a:extLst>
              <a:ext uri="{FF2B5EF4-FFF2-40B4-BE49-F238E27FC236}">
                <a16:creationId xmlns:a16="http://schemas.microsoft.com/office/drawing/2014/main" id="{499ED448-A51A-48CD-A044-10DCD36B5DD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HTML </a:t>
            </a:r>
            <a:r>
              <a:rPr kumimoji="0" lang="en-US" altLang="en-US" sz="1100" b="0" i="0" u="none" strike="noStrike" cap="none" normalizeH="0" baseline="0">
                <a:ln>
                  <a:noFill/>
                </a:ln>
                <a:solidFill>
                  <a:srgbClr val="DC143C"/>
                </a:solidFill>
                <a:effectLst/>
                <a:latin typeface="Consolas" panose="020B0609020204030204" pitchFamily="49" charset="0"/>
              </a:rPr>
              <a:t>&lt;svg&gt;</a:t>
            </a:r>
            <a:r>
              <a:rPr kumimoji="0" lang="en-US" altLang="en-US" sz="1100" b="0" i="0" u="none" strike="noStrike" cap="none" normalizeH="0" baseline="0">
                <a:ln>
                  <a:noFill/>
                </a:ln>
                <a:solidFill>
                  <a:srgbClr val="000000"/>
                </a:solidFill>
                <a:effectLst/>
                <a:latin typeface="Verdana" panose="020B0604030504040204" pitchFamily="34" charset="0"/>
              </a:rPr>
              <a:t> element</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984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grpSp>
        <p:nvGrpSpPr>
          <p:cNvPr id="5" name="Group 4">
            <a:extLst>
              <a:ext uri="{FF2B5EF4-FFF2-40B4-BE49-F238E27FC236}">
                <a16:creationId xmlns:a16="http://schemas.microsoft.com/office/drawing/2014/main" id="{65E83147-87C8-44F8-AEDC-B239A8CC71AB}"/>
              </a:ext>
            </a:extLst>
          </p:cNvPr>
          <p:cNvGrpSpPr/>
          <p:nvPr/>
        </p:nvGrpSpPr>
        <p:grpSpPr>
          <a:xfrm>
            <a:off x="361951" y="1459493"/>
            <a:ext cx="4660215" cy="4453658"/>
            <a:chOff x="361951" y="1459493"/>
            <a:chExt cx="4660215" cy="4453658"/>
          </a:xfrm>
        </p:grpSpPr>
        <p:sp>
          <p:nvSpPr>
            <p:cNvPr id="6" name="Freeform: Shape 5">
              <a:extLst>
                <a:ext uri="{FF2B5EF4-FFF2-40B4-BE49-F238E27FC236}">
                  <a16:creationId xmlns:a16="http://schemas.microsoft.com/office/drawing/2014/main" id="{5D828446-F9F0-4E2C-AE19-0857031C1595}"/>
                </a:ext>
              </a:extLst>
            </p:cNvPr>
            <p:cNvSpPr/>
            <p:nvPr/>
          </p:nvSpPr>
          <p:spPr>
            <a:xfrm>
              <a:off x="361951" y="1459493"/>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Video played </a:t>
              </a:r>
              <a:endParaRPr lang="en-IN" sz="2900" kern="1200"/>
            </a:p>
          </p:txBody>
        </p:sp>
        <p:sp>
          <p:nvSpPr>
            <p:cNvPr id="7" name="Freeform: Shape 6">
              <a:extLst>
                <a:ext uri="{FF2B5EF4-FFF2-40B4-BE49-F238E27FC236}">
                  <a16:creationId xmlns:a16="http://schemas.microsoft.com/office/drawing/2014/main" id="{3E4DBC37-35A5-4AC2-9822-59229B0A58B3}"/>
                </a:ext>
              </a:extLst>
            </p:cNvPr>
            <p:cNvSpPr/>
            <p:nvPr/>
          </p:nvSpPr>
          <p:spPr>
            <a:xfrm>
              <a:off x="361951" y="2674677"/>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Directly on Canvas</a:t>
              </a:r>
              <a:endParaRPr lang="en-IN" sz="2900" kern="1200"/>
            </a:p>
          </p:txBody>
        </p:sp>
        <p:sp>
          <p:nvSpPr>
            <p:cNvPr id="8" name="Freeform: Shape 7">
              <a:extLst>
                <a:ext uri="{FF2B5EF4-FFF2-40B4-BE49-F238E27FC236}">
                  <a16:creationId xmlns:a16="http://schemas.microsoft.com/office/drawing/2014/main" id="{9316C6B9-C531-4C87-9763-813DAE807293}"/>
                </a:ext>
              </a:extLst>
            </p:cNvPr>
            <p:cNvSpPr/>
            <p:nvPr/>
          </p:nvSpPr>
          <p:spPr>
            <a:xfrm>
              <a:off x="390086" y="3960198"/>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dirty="0"/>
                <a:t>Can Create frame counter</a:t>
              </a:r>
              <a:endParaRPr lang="en-IN" sz="2900" kern="1200" dirty="0"/>
            </a:p>
          </p:txBody>
        </p:sp>
        <p:sp>
          <p:nvSpPr>
            <p:cNvPr id="9" name="Freeform: Shape 8">
              <a:extLst>
                <a:ext uri="{FF2B5EF4-FFF2-40B4-BE49-F238E27FC236}">
                  <a16:creationId xmlns:a16="http://schemas.microsoft.com/office/drawing/2014/main" id="{6AEFB2BE-2832-4876-A1E3-CDB17D0A8C9D}"/>
                </a:ext>
              </a:extLst>
            </p:cNvPr>
            <p:cNvSpPr/>
            <p:nvPr/>
          </p:nvSpPr>
          <p:spPr>
            <a:xfrm>
              <a:off x="390086" y="5217586"/>
              <a:ext cx="4632080" cy="695565"/>
            </a:xfrm>
            <a:custGeom>
              <a:avLst/>
              <a:gdLst>
                <a:gd name="connsiteX0" fmla="*/ 0 w 4632080"/>
                <a:gd name="connsiteY0" fmla="*/ 115930 h 695565"/>
                <a:gd name="connsiteX1" fmla="*/ 115930 w 4632080"/>
                <a:gd name="connsiteY1" fmla="*/ 0 h 695565"/>
                <a:gd name="connsiteX2" fmla="*/ 4516150 w 4632080"/>
                <a:gd name="connsiteY2" fmla="*/ 0 h 695565"/>
                <a:gd name="connsiteX3" fmla="*/ 4632080 w 4632080"/>
                <a:gd name="connsiteY3" fmla="*/ 115930 h 695565"/>
                <a:gd name="connsiteX4" fmla="*/ 4632080 w 4632080"/>
                <a:gd name="connsiteY4" fmla="*/ 579635 h 695565"/>
                <a:gd name="connsiteX5" fmla="*/ 4516150 w 4632080"/>
                <a:gd name="connsiteY5" fmla="*/ 695565 h 695565"/>
                <a:gd name="connsiteX6" fmla="*/ 115930 w 4632080"/>
                <a:gd name="connsiteY6" fmla="*/ 695565 h 695565"/>
                <a:gd name="connsiteX7" fmla="*/ 0 w 4632080"/>
                <a:gd name="connsiteY7" fmla="*/ 579635 h 695565"/>
                <a:gd name="connsiteX8" fmla="*/ 0 w 4632080"/>
                <a:gd name="connsiteY8" fmla="*/ 115930 h 69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32080" h="695565">
                  <a:moveTo>
                    <a:pt x="0" y="115930"/>
                  </a:moveTo>
                  <a:cubicBezTo>
                    <a:pt x="0" y="51904"/>
                    <a:pt x="51904" y="0"/>
                    <a:pt x="115930" y="0"/>
                  </a:cubicBezTo>
                  <a:lnTo>
                    <a:pt x="4516150" y="0"/>
                  </a:lnTo>
                  <a:cubicBezTo>
                    <a:pt x="4580176" y="0"/>
                    <a:pt x="4632080" y="51904"/>
                    <a:pt x="4632080" y="115930"/>
                  </a:cubicBezTo>
                  <a:lnTo>
                    <a:pt x="4632080" y="579635"/>
                  </a:lnTo>
                  <a:cubicBezTo>
                    <a:pt x="4632080" y="643661"/>
                    <a:pt x="4580176" y="695565"/>
                    <a:pt x="4516150" y="695565"/>
                  </a:cubicBezTo>
                  <a:lnTo>
                    <a:pt x="115930" y="695565"/>
                  </a:lnTo>
                  <a:cubicBezTo>
                    <a:pt x="51904" y="695565"/>
                    <a:pt x="0" y="643661"/>
                    <a:pt x="0" y="579635"/>
                  </a:cubicBezTo>
                  <a:lnTo>
                    <a:pt x="0" y="115930"/>
                  </a:lnTo>
                  <a:close/>
                </a:path>
              </a:pathLst>
            </a:custGeom>
            <a:solidFill>
              <a:schemeClr val="accent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445" tIns="144445" rIns="144445" bIns="144445" numCol="1" spcCol="1270" anchor="ctr" anchorCtr="0">
              <a:noAutofit/>
            </a:bodyPr>
            <a:lstStyle/>
            <a:p>
              <a:pPr marL="0" lvl="0" indent="0" algn="ctr" defTabSz="1289050">
                <a:lnSpc>
                  <a:spcPct val="90000"/>
                </a:lnSpc>
                <a:spcBef>
                  <a:spcPct val="0"/>
                </a:spcBef>
                <a:spcAft>
                  <a:spcPct val="35000"/>
                </a:spcAft>
                <a:buNone/>
              </a:pPr>
              <a:r>
                <a:rPr lang="en-US" sz="2900" kern="1200"/>
                <a:t>To trigger events</a:t>
              </a:r>
              <a:endParaRPr lang="en-IN" sz="2900" kern="1200"/>
            </a:p>
          </p:txBody>
        </p:sp>
      </p:gr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8886" y="2623624"/>
            <a:ext cx="3291840" cy="2296324"/>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7277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Quick Guide To Canvas Development</a:t>
            </a:r>
          </a:p>
        </p:txBody>
      </p:sp>
      <p:sp>
        <p:nvSpPr>
          <p:cNvPr id="3" name="Content Placeholder 2"/>
          <p:cNvSpPr>
            <a:spLocks noGrp="1"/>
          </p:cNvSpPr>
          <p:nvPr>
            <p:ph idx="1"/>
          </p:nvPr>
        </p:nvSpPr>
        <p:spPr/>
        <p:txBody>
          <a:bodyPr/>
          <a:lstStyle/>
          <a:p>
            <a:r>
              <a:rPr lang="en-US" dirty="0"/>
              <a:t>Next we will describe the Canvas element, its’ properties and methods, then show how to create a simple Canvas application</a:t>
            </a:r>
          </a:p>
        </p:txBody>
      </p:sp>
    </p:spTree>
    <p:extLst>
      <p:ext uri="{BB962C8B-B14F-4D97-AF65-F5344CB8AC3E}">
        <p14:creationId xmlns:p14="http://schemas.microsoft.com/office/powerpoint/2010/main" val="410828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Canvas Properties</a:t>
            </a:r>
          </a:p>
        </p:txBody>
      </p:sp>
      <p:sp>
        <p:nvSpPr>
          <p:cNvPr id="3" name="Content Placeholder 2"/>
          <p:cNvSpPr>
            <a:spLocks noGrp="1"/>
          </p:cNvSpPr>
          <p:nvPr>
            <p:ph idx="1"/>
          </p:nvPr>
        </p:nvSpPr>
        <p:spPr/>
        <p:txBody>
          <a:bodyPr>
            <a:normAutofit/>
          </a:bodyPr>
          <a:lstStyle/>
          <a:p>
            <a:r>
              <a:rPr lang="en-US" sz="2800" dirty="0"/>
              <a:t>Canvas Has Three Properties:</a:t>
            </a:r>
          </a:p>
          <a:p>
            <a:pPr lvl="1">
              <a:lnSpc>
                <a:spcPct val="150000"/>
              </a:lnSpc>
            </a:pPr>
            <a:r>
              <a:rPr lang="en-US" sz="2600" dirty="0"/>
              <a:t>width</a:t>
            </a:r>
          </a:p>
          <a:p>
            <a:pPr lvl="1">
              <a:lnSpc>
                <a:spcPct val="150000"/>
              </a:lnSpc>
            </a:pPr>
            <a:r>
              <a:rPr lang="en-US" sz="2600" dirty="0"/>
              <a:t>height</a:t>
            </a:r>
          </a:p>
          <a:p>
            <a:pPr lvl="1">
              <a:lnSpc>
                <a:spcPct val="150000"/>
              </a:lnSpc>
            </a:pPr>
            <a:r>
              <a:rPr lang="en-US" sz="2600" dirty="0"/>
              <a:t>id</a:t>
            </a:r>
          </a:p>
          <a:p>
            <a:r>
              <a:rPr lang="en-US" dirty="0"/>
              <a:t>Width and height read/write which means you can resize the Canvas on the fly </a:t>
            </a:r>
          </a:p>
          <a:p>
            <a:endParaRPr lang="en-US" dirty="0"/>
          </a:p>
        </p:txBody>
      </p:sp>
    </p:spTree>
    <p:extLst>
      <p:ext uri="{BB962C8B-B14F-4D97-AF65-F5344CB8AC3E}">
        <p14:creationId xmlns:p14="http://schemas.microsoft.com/office/powerpoint/2010/main" val="58206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Canvas Methods</a:t>
            </a:r>
          </a:p>
        </p:txBody>
      </p:sp>
      <p:sp>
        <p:nvSpPr>
          <p:cNvPr id="3" name="Content Placeholder 2"/>
          <p:cNvSpPr>
            <a:spLocks noGrp="1"/>
          </p:cNvSpPr>
          <p:nvPr>
            <p:ph idx="1"/>
          </p:nvPr>
        </p:nvSpPr>
        <p:spPr/>
        <p:txBody>
          <a:bodyPr/>
          <a:lstStyle/>
          <a:p>
            <a:r>
              <a:rPr lang="en-US" dirty="0" err="1">
                <a:solidFill>
                  <a:srgbClr val="FF0000"/>
                </a:solidFill>
                <a:cs typeface="Courier New" pitchFamily="49" charset="0"/>
              </a:rPr>
              <a:t>getContext</a:t>
            </a:r>
            <a:r>
              <a:rPr lang="en-US" dirty="0">
                <a:solidFill>
                  <a:srgbClr val="FF0000"/>
                </a:solidFill>
                <a:cs typeface="Courier New" pitchFamily="49" charset="0"/>
              </a:rPr>
              <a:t>() </a:t>
            </a:r>
            <a:r>
              <a:rPr lang="en-US" dirty="0"/>
              <a:t>: You need the context to draw anything on the Canvas.  </a:t>
            </a:r>
          </a:p>
          <a:p>
            <a:r>
              <a:rPr lang="en-US" dirty="0" err="1">
                <a:solidFill>
                  <a:srgbClr val="FF0000"/>
                </a:solidFill>
                <a:cs typeface="Courier New" pitchFamily="49" charset="0"/>
              </a:rPr>
              <a:t>toDataUrl</a:t>
            </a:r>
            <a:r>
              <a:rPr lang="en-US" dirty="0">
                <a:solidFill>
                  <a:srgbClr val="FF0000"/>
                </a:solidFill>
                <a:cs typeface="Courier New" pitchFamily="49" charset="0"/>
              </a:rPr>
              <a:t>() </a:t>
            </a:r>
            <a:r>
              <a:rPr lang="en-US" dirty="0"/>
              <a:t>: Outputs the bitmapped data of the Canvas to a string (can be used to create a screenshot)</a:t>
            </a:r>
          </a:p>
        </p:txBody>
      </p:sp>
    </p:spTree>
    <p:extLst>
      <p:ext uri="{BB962C8B-B14F-4D97-AF65-F5344CB8AC3E}">
        <p14:creationId xmlns:p14="http://schemas.microsoft.com/office/powerpoint/2010/main" val="1244098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Canvas And CSS</a:t>
            </a:r>
          </a:p>
        </p:txBody>
      </p:sp>
      <p:sp>
        <p:nvSpPr>
          <p:cNvPr id="3" name="Content Placeholder 2"/>
          <p:cNvSpPr>
            <a:spLocks noGrp="1"/>
          </p:cNvSpPr>
          <p:nvPr>
            <p:ph idx="1"/>
          </p:nvPr>
        </p:nvSpPr>
        <p:spPr/>
        <p:txBody>
          <a:bodyPr>
            <a:normAutofit/>
          </a:bodyPr>
          <a:lstStyle/>
          <a:p>
            <a:r>
              <a:rPr lang="en-US" dirty="0"/>
              <a:t>CSS can be used in conjunction with Canvas object itself.  However, individual drawings on the Canvas cannot be manipulated with CSS</a:t>
            </a:r>
          </a:p>
          <a:p>
            <a:r>
              <a:rPr lang="en-US" dirty="0"/>
              <a:t>Example: you can scale the Canvas using CSS</a:t>
            </a:r>
          </a:p>
          <a:p>
            <a:pPr marL="0" indent="0">
              <a:buNone/>
            </a:pPr>
            <a:r>
              <a:rPr lang="en-US" dirty="0"/>
              <a:t>	</a:t>
            </a:r>
            <a:r>
              <a:rPr lang="en-US" sz="2600" dirty="0">
                <a:solidFill>
                  <a:srgbClr val="FF0000"/>
                </a:solidFill>
                <a:cs typeface="Courier New" pitchFamily="49" charset="0"/>
              </a:rPr>
              <a:t>style=”width: 400px; height:400px”</a:t>
            </a:r>
          </a:p>
          <a:p>
            <a:r>
              <a:rPr lang="en-US" dirty="0"/>
              <a:t>Does not resize but instead scales (like setting width ad height for a Flash embed)</a:t>
            </a:r>
          </a:p>
          <a:p>
            <a:endParaRPr lang="en-US" dirty="0"/>
          </a:p>
        </p:txBody>
      </p:sp>
    </p:spTree>
    <p:extLst>
      <p:ext uri="{BB962C8B-B14F-4D97-AF65-F5344CB8AC3E}">
        <p14:creationId xmlns:p14="http://schemas.microsoft.com/office/powerpoint/2010/main" val="3624131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2CB6F-C360-46D1-9675-7835D791B63A}"/>
              </a:ext>
            </a:extLst>
          </p:cNvPr>
          <p:cNvSpPr>
            <a:spLocks noGrp="1"/>
          </p:cNvSpPr>
          <p:nvPr>
            <p:ph type="title"/>
          </p:nvPr>
        </p:nvSpPr>
        <p:spPr/>
        <p:txBody>
          <a:bodyPr/>
          <a:lstStyle/>
          <a:p>
            <a:r>
              <a:rPr lang="en-GB" dirty="0"/>
              <a:t>Basic Canvas </a:t>
            </a:r>
          </a:p>
        </p:txBody>
      </p:sp>
      <p:sp>
        <p:nvSpPr>
          <p:cNvPr id="3" name="Content Placeholder 2">
            <a:extLst>
              <a:ext uri="{FF2B5EF4-FFF2-40B4-BE49-F238E27FC236}">
                <a16:creationId xmlns:a16="http://schemas.microsoft.com/office/drawing/2014/main" id="{EACF9F9E-839A-409B-91AA-8D195385CA1C}"/>
              </a:ext>
            </a:extLst>
          </p:cNvPr>
          <p:cNvSpPr>
            <a:spLocks noGrp="1"/>
          </p:cNvSpPr>
          <p:nvPr>
            <p:ph idx="1"/>
          </p:nvPr>
        </p:nvSpPr>
        <p:spPr/>
        <p:txBody>
          <a:bodyPr>
            <a:normAutofit lnSpcReduction="10000"/>
          </a:bodyPr>
          <a:lstStyle/>
          <a:p>
            <a:r>
              <a:rPr lang="en-GB" dirty="0"/>
              <a:t>&lt;!DOCTYPE html&gt;</a:t>
            </a:r>
          </a:p>
          <a:p>
            <a:r>
              <a:rPr lang="en-GB" dirty="0"/>
              <a:t>&lt;html&gt;   </a:t>
            </a:r>
          </a:p>
          <a:p>
            <a:r>
              <a:rPr lang="en-GB" dirty="0"/>
              <a:t>    &lt;body&gt; </a:t>
            </a:r>
          </a:p>
          <a:p>
            <a:r>
              <a:rPr lang="en-GB" dirty="0"/>
              <a:t>        &lt;canvas id = "Ani" height = "200" width = "200"</a:t>
            </a:r>
          </a:p>
          <a:p>
            <a:r>
              <a:rPr lang="en-GB" dirty="0"/>
              <a:t>            style = "border:5px solid red"&gt;</a:t>
            </a:r>
          </a:p>
          <a:p>
            <a:r>
              <a:rPr lang="en-GB" dirty="0"/>
              <a:t>        &lt;/canvas&gt;</a:t>
            </a:r>
          </a:p>
          <a:p>
            <a:r>
              <a:rPr lang="en-GB" dirty="0"/>
              <a:t>    &lt;/body&gt;</a:t>
            </a:r>
          </a:p>
          <a:p>
            <a:r>
              <a:rPr lang="en-GB" dirty="0"/>
              <a:t>&lt;/html&gt;</a:t>
            </a:r>
          </a:p>
        </p:txBody>
      </p:sp>
    </p:spTree>
    <p:extLst>
      <p:ext uri="{BB962C8B-B14F-4D97-AF65-F5344CB8AC3E}">
        <p14:creationId xmlns:p14="http://schemas.microsoft.com/office/powerpoint/2010/main" val="63039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6701-6DF5-468D-8194-A672F3C89447}"/>
              </a:ext>
            </a:extLst>
          </p:cNvPr>
          <p:cNvSpPr>
            <a:spLocks noGrp="1"/>
          </p:cNvSpPr>
          <p:nvPr>
            <p:ph type="title"/>
          </p:nvPr>
        </p:nvSpPr>
        <p:spPr/>
        <p:txBody>
          <a:bodyPr/>
          <a:lstStyle/>
          <a:p>
            <a:r>
              <a:rPr lang="en-GB" dirty="0"/>
              <a:t>Output </a:t>
            </a:r>
          </a:p>
        </p:txBody>
      </p:sp>
      <p:pic>
        <p:nvPicPr>
          <p:cNvPr id="5" name="Content Placeholder 4">
            <a:extLst>
              <a:ext uri="{FF2B5EF4-FFF2-40B4-BE49-F238E27FC236}">
                <a16:creationId xmlns:a16="http://schemas.microsoft.com/office/drawing/2014/main" id="{CA2737D7-2E36-45EA-A818-8F7732CF329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55417" y="1611205"/>
            <a:ext cx="8582025" cy="4827389"/>
          </a:xfr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35482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627A-C12B-4F7C-B58B-FED38203ED0A}"/>
              </a:ext>
            </a:extLst>
          </p:cNvPr>
          <p:cNvSpPr>
            <a:spLocks noGrp="1"/>
          </p:cNvSpPr>
          <p:nvPr>
            <p:ph type="title"/>
          </p:nvPr>
        </p:nvSpPr>
        <p:spPr/>
        <p:txBody>
          <a:bodyPr/>
          <a:lstStyle/>
          <a:p>
            <a:r>
              <a:rPr lang="en-GB" dirty="0"/>
              <a:t>What is SVG?</a:t>
            </a:r>
          </a:p>
        </p:txBody>
      </p:sp>
      <p:sp>
        <p:nvSpPr>
          <p:cNvPr id="3" name="Content Placeholder 2">
            <a:extLst>
              <a:ext uri="{FF2B5EF4-FFF2-40B4-BE49-F238E27FC236}">
                <a16:creationId xmlns:a16="http://schemas.microsoft.com/office/drawing/2014/main" id="{C48F8BBD-B31D-4AE7-A2CC-FE61A4070996}"/>
              </a:ext>
            </a:extLst>
          </p:cNvPr>
          <p:cNvSpPr>
            <a:spLocks noGrp="1"/>
          </p:cNvSpPr>
          <p:nvPr>
            <p:ph idx="1"/>
          </p:nvPr>
        </p:nvSpPr>
        <p:spPr>
          <a:xfrm>
            <a:off x="361951" y="1463040"/>
            <a:ext cx="8435686" cy="5233035"/>
          </a:xfrm>
        </p:spPr>
        <p:txBody>
          <a:bodyPr/>
          <a:lstStyle/>
          <a:p>
            <a:r>
              <a:rPr lang="en-US" dirty="0"/>
              <a:t>SVG stands for Scalable Vector Graphics</a:t>
            </a:r>
          </a:p>
          <a:p>
            <a:r>
              <a:rPr lang="en-US" dirty="0"/>
              <a:t>SVG is used to define graphics for the Web</a:t>
            </a:r>
          </a:p>
          <a:p>
            <a:r>
              <a:rPr lang="en-US" dirty="0"/>
              <a:t>SVG is a W3C recommendation</a:t>
            </a:r>
            <a:endParaRPr lang="en-GB" dirty="0"/>
          </a:p>
        </p:txBody>
      </p:sp>
    </p:spTree>
    <p:extLst>
      <p:ext uri="{BB962C8B-B14F-4D97-AF65-F5344CB8AC3E}">
        <p14:creationId xmlns:p14="http://schemas.microsoft.com/office/powerpoint/2010/main" val="394167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C1BC-2FEC-41A2-A428-0773BEEFB0DF}"/>
              </a:ext>
            </a:extLst>
          </p:cNvPr>
          <p:cNvSpPr>
            <a:spLocks noGrp="1"/>
          </p:cNvSpPr>
          <p:nvPr>
            <p:ph type="title"/>
          </p:nvPr>
        </p:nvSpPr>
        <p:spPr/>
        <p:txBody>
          <a:bodyPr>
            <a:normAutofit fontScale="90000"/>
          </a:bodyPr>
          <a:lstStyle/>
          <a:p>
            <a:br>
              <a:rPr lang="en-GB" dirty="0"/>
            </a:br>
            <a:r>
              <a:rPr lang="en-GB" dirty="0"/>
              <a:t>The HTML &lt;</a:t>
            </a:r>
            <a:r>
              <a:rPr lang="en-GB" dirty="0" err="1"/>
              <a:t>svg</a:t>
            </a:r>
            <a:r>
              <a:rPr lang="en-GB" dirty="0"/>
              <a:t>&gt; Element</a:t>
            </a:r>
            <a:br>
              <a:rPr lang="en-GB" dirty="0"/>
            </a:br>
            <a:endParaRPr lang="en-GB" dirty="0"/>
          </a:p>
        </p:txBody>
      </p:sp>
      <p:sp>
        <p:nvSpPr>
          <p:cNvPr id="3" name="Content Placeholder 2">
            <a:extLst>
              <a:ext uri="{FF2B5EF4-FFF2-40B4-BE49-F238E27FC236}">
                <a16:creationId xmlns:a16="http://schemas.microsoft.com/office/drawing/2014/main" id="{B7109CD0-8E3A-4A1F-9D1B-C9863CD57275}"/>
              </a:ext>
            </a:extLst>
          </p:cNvPr>
          <p:cNvSpPr>
            <a:spLocks noGrp="1"/>
          </p:cNvSpPr>
          <p:nvPr>
            <p:ph idx="1"/>
          </p:nvPr>
        </p:nvSpPr>
        <p:spPr/>
        <p:txBody>
          <a:bodyPr/>
          <a:lstStyle/>
          <a:p>
            <a:r>
              <a:rPr lang="en-US" dirty="0"/>
              <a:t>The HTML &lt;</a:t>
            </a:r>
            <a:r>
              <a:rPr lang="en-US" dirty="0" err="1"/>
              <a:t>svg</a:t>
            </a:r>
            <a:r>
              <a:rPr lang="en-US" dirty="0"/>
              <a:t>&gt; element is a container for SVG graphics.</a:t>
            </a:r>
          </a:p>
          <a:p>
            <a:r>
              <a:rPr lang="en-US" dirty="0"/>
              <a:t>SVG has several methods for drawing paths, boxes, circles, text, and graphic images.</a:t>
            </a:r>
            <a:endParaRPr lang="en-GB" dirty="0"/>
          </a:p>
        </p:txBody>
      </p:sp>
    </p:spTree>
    <p:extLst>
      <p:ext uri="{BB962C8B-B14F-4D97-AF65-F5344CB8AC3E}">
        <p14:creationId xmlns:p14="http://schemas.microsoft.com/office/powerpoint/2010/main" val="3048907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70AB-854E-4180-9959-955E1332A922}"/>
              </a:ext>
            </a:extLst>
          </p:cNvPr>
          <p:cNvSpPr>
            <a:spLocks noGrp="1"/>
          </p:cNvSpPr>
          <p:nvPr>
            <p:ph type="title"/>
          </p:nvPr>
        </p:nvSpPr>
        <p:spPr/>
        <p:txBody>
          <a:bodyPr/>
          <a:lstStyle/>
          <a:p>
            <a:r>
              <a:rPr lang="en-GB" dirty="0"/>
              <a:t>Example </a:t>
            </a:r>
          </a:p>
        </p:txBody>
      </p:sp>
      <p:sp>
        <p:nvSpPr>
          <p:cNvPr id="3" name="Content Placeholder 2">
            <a:extLst>
              <a:ext uri="{FF2B5EF4-FFF2-40B4-BE49-F238E27FC236}">
                <a16:creationId xmlns:a16="http://schemas.microsoft.com/office/drawing/2014/main" id="{DF1B35E9-8AF4-4C19-9A86-811C401A65D3}"/>
              </a:ext>
            </a:extLst>
          </p:cNvPr>
          <p:cNvSpPr>
            <a:spLocks noGrp="1"/>
          </p:cNvSpPr>
          <p:nvPr>
            <p:ph idx="1"/>
          </p:nvPr>
        </p:nvSpPr>
        <p:spPr/>
        <p:txBody>
          <a:bodyPr>
            <a:normAutofit fontScale="92500" lnSpcReduction="20000"/>
          </a:bodyPr>
          <a:lstStyle/>
          <a:p>
            <a:r>
              <a:rPr lang="en-GB" dirty="0"/>
              <a:t>&lt;!DOCTYPE html&gt;</a:t>
            </a:r>
          </a:p>
          <a:p>
            <a:r>
              <a:rPr lang="en-GB" dirty="0"/>
              <a:t>&lt;html&gt;</a:t>
            </a:r>
          </a:p>
          <a:p>
            <a:r>
              <a:rPr lang="en-GB" dirty="0"/>
              <a:t>&lt;body&gt;</a:t>
            </a:r>
          </a:p>
          <a:p>
            <a:r>
              <a:rPr lang="en-GB" dirty="0"/>
              <a:t>&lt;</a:t>
            </a:r>
            <a:r>
              <a:rPr lang="en-GB" dirty="0" err="1"/>
              <a:t>svg</a:t>
            </a:r>
            <a:r>
              <a:rPr lang="en-GB" dirty="0"/>
              <a:t> width="100" height="100"&gt;</a:t>
            </a:r>
          </a:p>
          <a:p>
            <a:r>
              <a:rPr lang="en-GB" dirty="0"/>
              <a:t>  &lt;circle cx="50" cy="50" r="40" stroke="green" stroke-width="4" fill="yellow" /&gt;</a:t>
            </a:r>
          </a:p>
          <a:p>
            <a:r>
              <a:rPr lang="en-GB" dirty="0"/>
              <a:t>&lt;/</a:t>
            </a:r>
            <a:r>
              <a:rPr lang="en-GB" dirty="0" err="1"/>
              <a:t>svg</a:t>
            </a:r>
            <a:r>
              <a:rPr lang="en-GB" dirty="0"/>
              <a:t>&gt;</a:t>
            </a:r>
          </a:p>
          <a:p>
            <a:r>
              <a:rPr lang="en-GB" dirty="0"/>
              <a:t>&lt;/body&gt;</a:t>
            </a:r>
          </a:p>
          <a:p>
            <a:r>
              <a:rPr lang="en-GB" dirty="0"/>
              <a:t>&lt;/html&gt;</a:t>
            </a:r>
          </a:p>
        </p:txBody>
      </p:sp>
    </p:spTree>
    <p:extLst>
      <p:ext uri="{BB962C8B-B14F-4D97-AF65-F5344CB8AC3E}">
        <p14:creationId xmlns:p14="http://schemas.microsoft.com/office/powerpoint/2010/main" val="337798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E444-88F2-47AA-ADC1-A28694230869}"/>
              </a:ext>
            </a:extLst>
          </p:cNvPr>
          <p:cNvSpPr>
            <a:spLocks noGrp="1"/>
          </p:cNvSpPr>
          <p:nvPr>
            <p:ph type="title"/>
          </p:nvPr>
        </p:nvSpPr>
        <p:spPr/>
        <p:txBody>
          <a:bodyPr/>
          <a:lstStyle/>
          <a:p>
            <a:r>
              <a:rPr lang="en-GB" dirty="0"/>
              <a:t>What is Canvas?</a:t>
            </a:r>
          </a:p>
        </p:txBody>
      </p:sp>
      <p:sp>
        <p:nvSpPr>
          <p:cNvPr id="3" name="Content Placeholder 2">
            <a:extLst>
              <a:ext uri="{FF2B5EF4-FFF2-40B4-BE49-F238E27FC236}">
                <a16:creationId xmlns:a16="http://schemas.microsoft.com/office/drawing/2014/main" id="{5CBE5DCB-9AF1-442A-953C-BEEBCCB55E3E}"/>
              </a:ext>
            </a:extLst>
          </p:cNvPr>
          <p:cNvSpPr>
            <a:spLocks noGrp="1"/>
          </p:cNvSpPr>
          <p:nvPr>
            <p:ph idx="1"/>
          </p:nvPr>
        </p:nvSpPr>
        <p:spPr/>
        <p:txBody>
          <a:bodyPr>
            <a:normAutofit/>
          </a:bodyPr>
          <a:lstStyle/>
          <a:p>
            <a:pPr algn="just"/>
            <a:r>
              <a:rPr lang="en-US" dirty="0"/>
              <a:t>The HTML5 canvas element can be used to draw graphics on the webpage via JavaScript. The canvas was originally introduced by Apple for the Mac OS dashboard widgets and to power graphics in the Safari web browser. Later it was adopted by the Firefox, Google Chrome and Opera. Now the canvas is a part of the new HTML5 specification for next generation web technologies.</a:t>
            </a:r>
          </a:p>
          <a:p>
            <a:endParaRPr lang="en-US" dirty="0"/>
          </a:p>
        </p:txBody>
      </p:sp>
    </p:spTree>
    <p:extLst>
      <p:ext uri="{BB962C8B-B14F-4D97-AF65-F5344CB8AC3E}">
        <p14:creationId xmlns:p14="http://schemas.microsoft.com/office/powerpoint/2010/main" val="158663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75D8-EF2D-471A-9F1D-95C44A6F0536}"/>
              </a:ext>
            </a:extLst>
          </p:cNvPr>
          <p:cNvSpPr>
            <a:spLocks noGrp="1"/>
          </p:cNvSpPr>
          <p:nvPr>
            <p:ph type="title"/>
          </p:nvPr>
        </p:nvSpPr>
        <p:spPr/>
        <p:txBody>
          <a:bodyPr/>
          <a:lstStyle/>
          <a:p>
            <a:r>
              <a:rPr lang="en-GB" dirty="0"/>
              <a:t>Output</a:t>
            </a:r>
          </a:p>
        </p:txBody>
      </p:sp>
      <p:pic>
        <p:nvPicPr>
          <p:cNvPr id="5" name="Content Placeholder 4">
            <a:extLst>
              <a:ext uri="{FF2B5EF4-FFF2-40B4-BE49-F238E27FC236}">
                <a16:creationId xmlns:a16="http://schemas.microsoft.com/office/drawing/2014/main" id="{D6AF36E2-7CC0-4197-943D-485D2899786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280987" y="1474630"/>
            <a:ext cx="8582025" cy="4827389"/>
          </a:xfr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77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ny question marks on black background">
            <a:extLst>
              <a:ext uri="{FF2B5EF4-FFF2-40B4-BE49-F238E27FC236}">
                <a16:creationId xmlns:a16="http://schemas.microsoft.com/office/drawing/2014/main" id="{AA9BC737-CCB0-4E93-AE37-AF879C3EB5D9}"/>
              </a:ext>
            </a:extLst>
          </p:cNvPr>
          <p:cNvPicPr>
            <a:picLocks noChangeAspect="1"/>
          </p:cNvPicPr>
          <p:nvPr/>
        </p:nvPicPr>
        <p:blipFill rotWithShape="1">
          <a:blip r:embed="rId2"/>
          <a:srcRect l="18652" r="-1" b="-1"/>
          <a:stretch/>
        </p:blipFill>
        <p:spPr>
          <a:xfrm>
            <a:off x="20" y="1282"/>
            <a:ext cx="9143980" cy="6856718"/>
          </a:xfrm>
          <a:prstGeom prst="rect">
            <a:avLst/>
          </a:prstGeom>
        </p:spPr>
      </p:pic>
      <p:sp>
        <p:nvSpPr>
          <p:cNvPr id="3" name="Content Placeholder 2">
            <a:extLst>
              <a:ext uri="{FF2B5EF4-FFF2-40B4-BE49-F238E27FC236}">
                <a16:creationId xmlns:a16="http://schemas.microsoft.com/office/drawing/2014/main" id="{24A735A4-08E8-4737-9714-6A15751F9A4E}"/>
              </a:ext>
            </a:extLst>
          </p:cNvPr>
          <p:cNvSpPr>
            <a:spLocks noGrp="1"/>
          </p:cNvSpPr>
          <p:nvPr>
            <p:ph idx="4294967295"/>
          </p:nvPr>
        </p:nvSpPr>
        <p:spPr>
          <a:xfrm>
            <a:off x="-1781957" y="2772508"/>
            <a:ext cx="8435975" cy="5400675"/>
          </a:xfrm>
        </p:spPr>
        <p:txBody>
          <a:bodyPr>
            <a:normAutofit/>
          </a:bodyPr>
          <a:lstStyle/>
          <a:p>
            <a:pPr marL="0" indent="0" algn="ctr">
              <a:buNone/>
            </a:pPr>
            <a:r>
              <a:rPr lang="en-GB" sz="6600" dirty="0"/>
              <a:t>Practical </a:t>
            </a:r>
          </a:p>
        </p:txBody>
      </p:sp>
    </p:spTree>
    <p:extLst>
      <p:ext uri="{BB962C8B-B14F-4D97-AF65-F5344CB8AC3E}">
        <p14:creationId xmlns:p14="http://schemas.microsoft.com/office/powerpoint/2010/main" val="373900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15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F159-3C51-48D3-8A7A-2F554860B016}"/>
              </a:ext>
            </a:extLst>
          </p:cNvPr>
          <p:cNvSpPr>
            <a:spLocks noGrp="1"/>
          </p:cNvSpPr>
          <p:nvPr>
            <p:ph type="title"/>
          </p:nvPr>
        </p:nvSpPr>
        <p:spPr/>
        <p:txBody>
          <a:bodyPr/>
          <a:lstStyle/>
          <a:p>
            <a:r>
              <a:rPr lang="en-GB" dirty="0"/>
              <a:t>What is Canvas?</a:t>
            </a:r>
          </a:p>
        </p:txBody>
      </p:sp>
      <p:sp>
        <p:nvSpPr>
          <p:cNvPr id="3" name="Content Placeholder 2">
            <a:extLst>
              <a:ext uri="{FF2B5EF4-FFF2-40B4-BE49-F238E27FC236}">
                <a16:creationId xmlns:a16="http://schemas.microsoft.com/office/drawing/2014/main" id="{FBB6EB1A-6A09-48CC-8B9A-2DEECB791F31}"/>
              </a:ext>
            </a:extLst>
          </p:cNvPr>
          <p:cNvSpPr>
            <a:spLocks noGrp="1"/>
          </p:cNvSpPr>
          <p:nvPr>
            <p:ph idx="1"/>
          </p:nvPr>
        </p:nvSpPr>
        <p:spPr/>
        <p:txBody>
          <a:bodyPr/>
          <a:lstStyle/>
          <a:p>
            <a:r>
              <a:rPr lang="en-US" dirty="0"/>
              <a:t>By default the &lt;canvas&gt; element has 300px of width and 150px of height without any border and content. However, custom width and height can be defined using the CSS height and width property whereas the border can be applied using the CSS border property.</a:t>
            </a:r>
          </a:p>
          <a:p>
            <a:endParaRPr lang="en-GB" dirty="0"/>
          </a:p>
        </p:txBody>
      </p:sp>
    </p:spTree>
    <p:extLst>
      <p:ext uri="{BB962C8B-B14F-4D97-AF65-F5344CB8AC3E}">
        <p14:creationId xmlns:p14="http://schemas.microsoft.com/office/powerpoint/2010/main" val="1661672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1E621-2133-4889-98D3-0AF5D31D16F0}"/>
              </a:ext>
            </a:extLst>
          </p:cNvPr>
          <p:cNvSpPr>
            <a:spLocks noGrp="1"/>
          </p:cNvSpPr>
          <p:nvPr>
            <p:ph type="title"/>
          </p:nvPr>
        </p:nvSpPr>
        <p:spPr/>
        <p:txBody>
          <a:bodyPr/>
          <a:lstStyle/>
          <a:p>
            <a:r>
              <a:rPr lang="en-GB" dirty="0"/>
              <a:t>Understanding Canvas Coordinates</a:t>
            </a:r>
          </a:p>
        </p:txBody>
      </p:sp>
      <p:sp>
        <p:nvSpPr>
          <p:cNvPr id="3" name="Content Placeholder 2">
            <a:extLst>
              <a:ext uri="{FF2B5EF4-FFF2-40B4-BE49-F238E27FC236}">
                <a16:creationId xmlns:a16="http://schemas.microsoft.com/office/drawing/2014/main" id="{C4771463-698E-4B02-BEBA-C9440FF1246C}"/>
              </a:ext>
            </a:extLst>
          </p:cNvPr>
          <p:cNvSpPr>
            <a:spLocks noGrp="1"/>
          </p:cNvSpPr>
          <p:nvPr>
            <p:ph idx="1"/>
          </p:nvPr>
        </p:nvSpPr>
        <p:spPr>
          <a:xfrm>
            <a:off x="235488" y="1358851"/>
            <a:ext cx="8514618" cy="5400675"/>
          </a:xfrm>
        </p:spPr>
        <p:txBody>
          <a:bodyPr/>
          <a:lstStyle/>
          <a:p>
            <a:r>
              <a:rPr lang="en-US" dirty="0"/>
              <a:t>The canvas is a two-dimensional rectangular area. The coordinates of the top-left corner of the canvas are (0, 0) which is known as origin, and the coordinates of the bottom-right corner are (canvas width, canvas height). Here's a simple demonstration of canvas default coordinate system.</a:t>
            </a:r>
            <a:endParaRPr lang="en-GB" dirty="0"/>
          </a:p>
        </p:txBody>
      </p:sp>
    </p:spTree>
    <p:extLst>
      <p:ext uri="{BB962C8B-B14F-4D97-AF65-F5344CB8AC3E}">
        <p14:creationId xmlns:p14="http://schemas.microsoft.com/office/powerpoint/2010/main" val="114282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Something Cool The Canvas Can Do</a:t>
            </a:r>
          </a:p>
        </p:txBody>
      </p:sp>
      <p:sp>
        <p:nvSpPr>
          <p:cNvPr id="3" name="Content Placeholder 2"/>
          <p:cNvSpPr>
            <a:spLocks noGrp="1"/>
          </p:cNvSpPr>
          <p:nvPr>
            <p:ph idx="1"/>
          </p:nvPr>
        </p:nvSpPr>
        <p:spPr>
          <a:xfrm>
            <a:off x="361951" y="1491175"/>
            <a:ext cx="4280387" cy="5204900"/>
          </a:xfrm>
        </p:spPr>
        <p:txBody>
          <a:bodyPr/>
          <a:lstStyle/>
          <a:p>
            <a:r>
              <a:rPr lang="en-US" sz="2400" dirty="0"/>
              <a:t>Easily takes a hidden video from</a:t>
            </a:r>
          </a:p>
          <a:p>
            <a:r>
              <a:rPr lang="en-US" sz="2400" dirty="0"/>
              <a:t>the HTML page, displays it </a:t>
            </a:r>
          </a:p>
          <a:p>
            <a:r>
              <a:rPr lang="en-US" sz="2400" dirty="0"/>
              <a:t>multiple times, moves  each copy</a:t>
            </a:r>
          </a:p>
          <a:p>
            <a:r>
              <a:rPr lang="en-US" sz="2400" dirty="0"/>
              <a:t>Independently it around</a:t>
            </a:r>
          </a:p>
          <a:p>
            <a:r>
              <a:rPr lang="en-US" sz="2400" dirty="0"/>
              <a:t>the screen, while playing it.</a:t>
            </a:r>
          </a:p>
          <a:p>
            <a:pPr marL="0" indent="0">
              <a:buNone/>
            </a:pPr>
            <a:endParaRPr lang="en-US" sz="2400" dirty="0"/>
          </a:p>
          <a:p>
            <a:pPr marL="0" indent="0">
              <a:buNone/>
            </a:pPr>
            <a:endParaRPr lang="en-US" sz="2400" dirty="0"/>
          </a:p>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2498" y="2335383"/>
            <a:ext cx="3200400" cy="322610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8499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the HTML5 Canvas?</a:t>
            </a:r>
          </a:p>
        </p:txBody>
      </p:sp>
      <p:sp>
        <p:nvSpPr>
          <p:cNvPr id="3" name="Content Placeholder 2"/>
          <p:cNvSpPr>
            <a:spLocks noGrp="1"/>
          </p:cNvSpPr>
          <p:nvPr>
            <p:ph idx="1"/>
          </p:nvPr>
        </p:nvSpPr>
        <p:spPr/>
        <p:txBody>
          <a:bodyPr>
            <a:normAutofit/>
          </a:bodyPr>
          <a:lstStyle/>
          <a:p>
            <a:r>
              <a:rPr lang="en-US" dirty="0"/>
              <a:t>The </a:t>
            </a:r>
            <a:r>
              <a:rPr lang="en-US" i="1" dirty="0"/>
              <a:t>HTML5 Canvas </a:t>
            </a:r>
            <a:r>
              <a:rPr lang="en-US" dirty="0"/>
              <a:t>is an </a:t>
            </a:r>
            <a:r>
              <a:rPr lang="en-US" i="1" dirty="0"/>
              <a:t>Immediate Mode</a:t>
            </a:r>
            <a:r>
              <a:rPr lang="en-US" dirty="0"/>
              <a:t> bit-mapped area of the screen that can be manipulated with JavaScript and CSS.  </a:t>
            </a:r>
          </a:p>
        </p:txBody>
      </p:sp>
    </p:spTree>
    <p:extLst>
      <p:ext uri="{BB962C8B-B14F-4D97-AF65-F5344CB8AC3E}">
        <p14:creationId xmlns:p14="http://schemas.microsoft.com/office/powerpoint/2010/main" val="2740857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0"/>
            <a:ext cx="4939868" cy="773723"/>
          </a:xfrm>
        </p:spPr>
        <p:txBody>
          <a:bodyPr anchor="b">
            <a:normAutofit fontScale="90000"/>
          </a:bodyPr>
          <a:lstStyle/>
          <a:p>
            <a:r>
              <a:rPr lang="en-US" dirty="0"/>
              <a:t>What Is Immediate Mode?</a:t>
            </a:r>
          </a:p>
        </p:txBody>
      </p:sp>
      <p:sp>
        <p:nvSpPr>
          <p:cNvPr id="3" name="Content Placeholder 2"/>
          <p:cNvSpPr>
            <a:spLocks noGrp="1"/>
          </p:cNvSpPr>
          <p:nvPr>
            <p:ph idx="1"/>
          </p:nvPr>
        </p:nvSpPr>
        <p:spPr>
          <a:xfrm>
            <a:off x="3724073" y="2293034"/>
            <a:ext cx="4939867" cy="4375052"/>
          </a:xfrm>
        </p:spPr>
        <p:txBody>
          <a:bodyPr>
            <a:normAutofit fontScale="92500" lnSpcReduction="10000"/>
          </a:bodyPr>
          <a:lstStyle/>
          <a:p>
            <a:r>
              <a:rPr lang="en-US" sz="2400" i="1" dirty="0"/>
              <a:t>Immediate Mode</a:t>
            </a:r>
            <a:r>
              <a:rPr lang="en-US" sz="2400" dirty="0"/>
              <a:t> refers to the way the canvas renders pixels on the screen. The </a:t>
            </a:r>
            <a:r>
              <a:rPr lang="en-US" sz="2400" i="1" dirty="0"/>
              <a:t>HTML5 Canvas</a:t>
            </a:r>
            <a:r>
              <a:rPr lang="en-US" sz="2400" dirty="0"/>
              <a:t> completely redraws the bitmapped screen on every frame using Canvas API calls from JavaScript.   As a programmer, your job is to set-up the screen display before each frame is rendered.</a:t>
            </a:r>
          </a:p>
          <a:p>
            <a:endParaRPr lang="en-US" sz="1700" dirty="0"/>
          </a:p>
        </p:txBody>
      </p:sp>
      <p:pic>
        <p:nvPicPr>
          <p:cNvPr id="5" name="Picture 4" descr="Computer script on a screen">
            <a:extLst>
              <a:ext uri="{FF2B5EF4-FFF2-40B4-BE49-F238E27FC236}">
                <a16:creationId xmlns:a16="http://schemas.microsoft.com/office/drawing/2014/main" id="{6EBC534C-91CF-4D17-B5C1-EEE51F9F40ED}"/>
              </a:ext>
            </a:extLst>
          </p:cNvPr>
          <p:cNvPicPr>
            <a:picLocks noChangeAspect="1"/>
          </p:cNvPicPr>
          <p:nvPr/>
        </p:nvPicPr>
        <p:blipFill rotWithShape="1">
          <a:blip r:embed="rId2"/>
          <a:srcRect l="13194" r="52966" b="-1"/>
          <a:stretch/>
        </p:blipFill>
        <p:spPr>
          <a:xfrm>
            <a:off x="20" y="10"/>
            <a:ext cx="3476673"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Retained Mode?</a:t>
            </a:r>
          </a:p>
        </p:txBody>
      </p:sp>
      <p:sp>
        <p:nvSpPr>
          <p:cNvPr id="3" name="Content Placeholder 2"/>
          <p:cNvSpPr>
            <a:spLocks noGrp="1"/>
          </p:cNvSpPr>
          <p:nvPr>
            <p:ph idx="1"/>
          </p:nvPr>
        </p:nvSpPr>
        <p:spPr/>
        <p:txBody>
          <a:bodyPr/>
          <a:lstStyle/>
          <a:p>
            <a:r>
              <a:rPr lang="en-US" dirty="0"/>
              <a:t>Flash, Silverlight, and DOM &lt;div&gt; manipulation techniques use Retained Mode.   In Retained Mode a list of individual display objects is stored and manipulated.</a:t>
            </a:r>
          </a:p>
        </p:txBody>
      </p:sp>
    </p:spTree>
    <p:extLst>
      <p:ext uri="{BB962C8B-B14F-4D97-AF65-F5344CB8AC3E}">
        <p14:creationId xmlns:p14="http://schemas.microsoft.com/office/powerpoint/2010/main" val="174797868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Bol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824</Words>
  <Application>Microsoft Office PowerPoint</Application>
  <PresentationFormat>On-screen Show (4:3)</PresentationFormat>
  <Paragraphs>107</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Bahnschrift</vt:lpstr>
      <vt:lpstr>Bahnschrift SemiBold</vt:lpstr>
      <vt:lpstr>Calibri</vt:lpstr>
      <vt:lpstr>Consolas</vt:lpstr>
      <vt:lpstr>Verdana</vt:lpstr>
      <vt:lpstr>1_Office Theme</vt:lpstr>
      <vt:lpstr>PowerPoint Presentation</vt:lpstr>
      <vt:lpstr>PowerPoint Presentation</vt:lpstr>
      <vt:lpstr>What is Canvas?</vt:lpstr>
      <vt:lpstr>What is Canvas?</vt:lpstr>
      <vt:lpstr>Understanding Canvas Coordinates</vt:lpstr>
      <vt:lpstr>Something Cool The Canvas Can Do</vt:lpstr>
      <vt:lpstr>What  is the HTML5 Canvas?</vt:lpstr>
      <vt:lpstr>What Is Immediate Mode?</vt:lpstr>
      <vt:lpstr>What Is Retained Mode?</vt:lpstr>
      <vt:lpstr>HTML5 Canvas Support</vt:lpstr>
      <vt:lpstr>What Can The Canvas Be Used for?</vt:lpstr>
      <vt:lpstr>Canvas Banner Ad</vt:lpstr>
      <vt:lpstr>Animated Landing Pages</vt:lpstr>
      <vt:lpstr>Web game</vt:lpstr>
      <vt:lpstr>Web game</vt:lpstr>
      <vt:lpstr>Web game</vt:lpstr>
      <vt:lpstr>Video</vt:lpstr>
      <vt:lpstr>Video</vt:lpstr>
      <vt:lpstr>Video</vt:lpstr>
      <vt:lpstr>Video</vt:lpstr>
      <vt:lpstr>A Quick Guide To Canvas Development</vt:lpstr>
      <vt:lpstr>HTML5 Canvas Properties</vt:lpstr>
      <vt:lpstr>HTML5 Canvas Methods</vt:lpstr>
      <vt:lpstr>HTML5 Canvas And CSS</vt:lpstr>
      <vt:lpstr>Basic Canvas </vt:lpstr>
      <vt:lpstr>Output </vt:lpstr>
      <vt:lpstr>What is SVG?</vt:lpstr>
      <vt:lpstr> The HTML &lt;svg&gt; Element </vt:lpstr>
      <vt:lpstr>Example </vt:lpstr>
      <vt:lpstr>Output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Singh Rajpoot</dc:creator>
  <cp:lastModifiedBy>video recording2</cp:lastModifiedBy>
  <cp:revision>42</cp:revision>
  <dcterms:created xsi:type="dcterms:W3CDTF">2020-12-18T18:59:12Z</dcterms:created>
  <dcterms:modified xsi:type="dcterms:W3CDTF">2022-01-15T06:18:14Z</dcterms:modified>
</cp:coreProperties>
</file>